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8198" autoAdjust="0"/>
    <p:restoredTop sz="94610"/>
  </p:normalViewPr>
  <p:slideViewPr>
    <p:cSldViewPr snapToGrid="0" snapToObjects="1">
      <p:cViewPr varScale="1">
        <p:scale>
          <a:sx n="66" d="100"/>
          <a:sy n="66" d="100"/>
        </p:scale>
        <p:origin x="84"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f96d32b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对传统发酵技术中主要菌种辨析不清</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2e722c3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发酵与传统发酵技术</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3d035e2d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制作泡菜</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bd129ec5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制作果酒和果醋</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f96d32b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对传统发酵技术中主要菌种辨析不清</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a4d3800093b195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6.xml"/><Relationship Id="rId2" Type="http://schemas.openxmlformats.org/officeDocument/2006/relationships/image" Target="../media/image13.png"/><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image" Target="../media/image14.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6.xml"/><Relationship Id="rId2" Type="http://schemas.openxmlformats.org/officeDocument/2006/relationships/image" Target="../media/image16.png"/><Relationship Id="rId1" Type="http://schemas.openxmlformats.org/officeDocument/2006/relationships/image" Target="../media/image15.jpeg"/></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16.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7.xml"/><Relationship Id="rId2" Type="http://schemas.openxmlformats.org/officeDocument/2006/relationships/image" Target="../media/image24.png"/><Relationship Id="rId1" Type="http://schemas.openxmlformats.org/officeDocument/2006/relationships/image" Target="../media/image23.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7.xml"/><Relationship Id="rId1" Type="http://schemas.openxmlformats.org/officeDocument/2006/relationships/image" Target="../media/image2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0.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image" Target="../media/image29.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image" Target="../media/image3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image" Target="../media/image31.png"/></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31.xml"/><Relationship Id="rId5" Type="http://schemas.openxmlformats.org/officeDocument/2006/relationships/slideLayout" Target="../slideLayouts/slideLayout10.xml"/><Relationship Id="rId4" Type="http://schemas.openxmlformats.org/officeDocument/2006/relationships/image" Target="../media/image35.png"/><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image" Target="../media/image32.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image" Target="../media/image36.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0.xml"/><Relationship Id="rId2" Type="http://schemas.openxmlformats.org/officeDocument/2006/relationships/image" Target="../media/image38.jpeg"/><Relationship Id="rId1" Type="http://schemas.openxmlformats.org/officeDocument/2006/relationships/image" Target="../media/image37.jpeg"/></Relationships>
</file>

<file path=ppt/slides/_rels/slide35.xml.rels><?xml version="1.0" encoding="UTF-8" standalone="yes"?>
<Relationships xmlns="http://schemas.openxmlformats.org/package/2006/relationships"><Relationship Id="rId7" Type="http://schemas.openxmlformats.org/officeDocument/2006/relationships/notesSlide" Target="../notesSlides/notesSlide35.xml"/><Relationship Id="rId6" Type="http://schemas.openxmlformats.org/officeDocument/2006/relationships/slideLayout" Target="../slideLayouts/slideLayout10.xml"/><Relationship Id="rId5" Type="http://schemas.openxmlformats.org/officeDocument/2006/relationships/image" Target="../media/image43.png"/><Relationship Id="rId4" Type="http://schemas.openxmlformats.org/officeDocument/2006/relationships/image" Target="../media/image42.png"/><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0.xml"/><Relationship Id="rId2" Type="http://schemas.openxmlformats.org/officeDocument/2006/relationships/image" Target="../media/image45.png"/><Relationship Id="rId1" Type="http://schemas.openxmlformats.org/officeDocument/2006/relationships/image" Target="../media/image44.png"/></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10.xml"/><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image" Target="../media/image46.png"/></Relationships>
</file>

<file path=ppt/slides/_rels/slide38.xml.rels><?xml version="1.0" encoding="UTF-8" standalone="yes"?>
<Relationships xmlns="http://schemas.openxmlformats.org/package/2006/relationships"><Relationship Id="rId8" Type="http://schemas.openxmlformats.org/officeDocument/2006/relationships/notesSlide" Target="../notesSlides/notesSlide38.xml"/><Relationship Id="rId7" Type="http://schemas.openxmlformats.org/officeDocument/2006/relationships/slideLayout" Target="../slideLayouts/slideLayout10.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0.xml"/><Relationship Id="rId2" Type="http://schemas.openxmlformats.org/officeDocument/2006/relationships/image" Target="../media/image56.png"/><Relationship Id="rId1" Type="http://schemas.openxmlformats.org/officeDocument/2006/relationships/image" Target="../media/image5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81d6c7b53?vop=1&amp;pid=3d035e2d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酸笋制作过程中产酸的菌种主要是乳酸菌，利用了乳酸菌的无氧呼吸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，乳酸菌的代谢类型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是异养厌氧型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，A正确；“清水过面”能阻挡空气进入，从而创造无氧环境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，抑制需氧型杂菌繁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，减少杂菌污染，B正确；上一批次的发酵液含有乳酸菌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，在制作酸笋时若加入上一批次的发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酵液可加速发酵进程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，C正确；酸笋腌制过程中使用的主要菌种是乳酸菌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，加入抗生素会抑制乳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酸菌的生长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，导致发酵无法正常进行，所以不能加入抗生素，D错误。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3_1#3a79fdd73?htil=1&amp;pid=3d035e2d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44882" y="1054295"/>
            <a:ext cx="2999232" cy="2670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3_2#3a79fdd73?htil=1&amp;pid=3d035e2d4&amp;color=0,0,0&amp;vtp=1&amp;bt=1&amp;bbb=1&amp;hb=1"/>
          <p:cNvSpPr/>
          <p:nvPr/>
        </p:nvSpPr>
        <p:spPr>
          <a:xfrm>
            <a:off x="722376" y="972000"/>
            <a:ext cx="7626096"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[广东八校联盟2025高二联考]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《齐民要术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》记载了古代制作泡菜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的技艺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：“作盐水，令极咸，于盐水中洗菜，即内瓮中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。”古人虽不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知微生物的作用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，却巧妙利用发酵保存蔬菜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，制作泡菜时亚硝酸盐含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量的变化如图所示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4_1#3a79fdd73.bracket?pid=3d035e2d4&amp;color=0,0,0&amp;vpa=5&amp;vtp=1"/>
          <p:cNvSpPr/>
          <p:nvPr/>
        </p:nvSpPr>
        <p:spPr>
          <a:xfrm>
            <a:off x="5735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13_3#3a79fdd73.choices?htil=1&amp;pid=3d035e2d4&amp;color=0,0,0&amp;vtp=1&amp;bbb=1"/>
          <p:cNvSpPr/>
          <p:nvPr/>
        </p:nvSpPr>
        <p:spPr>
          <a:xfrm>
            <a:off x="722376" y="2791274"/>
            <a:ext cx="762609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A.发酵初期，泡菜坛内少量氧气会促进酵母菌繁殖，抑制乳酸菌生长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.乳酸菌在发酵中后期成为优势菌种，使泡菜酸味逐渐增强</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.泡菜发酵过程中表面出现白膜，可能是酵母菌在液面大量繁殖引起的</a:t>
            </a:r>
            <a:endParaRPr lang="en-US" altLang="zh-CN" sz="2000" spc="-1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.发酵时间越长，亚硝酸盐含量越低，因此泡菜腌制越久越安全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5_1#3a79fdd73?vop=1&amp;pid=3d035e2d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P8练习与应用“拓展应用”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的变式题。本题以选择题的形式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，考查泡菜制作过程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中相关现象的产生原因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、亚硝酸盐含量的变化等，是对教材重点知识的强化和补充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，同时培养逻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辑思维能力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EX.15_1#3a79fdd73?vop=1&amp;pid=3d035e2d4&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40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3a79fdd73?vop=1&amp;pid=3d035e2d4&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在发酵初期，由于泡菜坛内可能残留少量氧气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，这些氧气会促进一些兼性厌氧菌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如酵母菌）的繁殖，而乳酸菌是严格厌氧的，所以在有氧环境下其生长会受到抑制，A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随着发酵的进行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，坛内的氧气逐渐被消耗，形成无氧环境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，这时乳酸菌开始大量繁殖并成为优势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，乳酸菌通过发酵产生乳酸，使泡菜的酸味逐渐增强，B正确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；泡菜在发酵过程中出现的白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膜可能是氧气进入泡菜坛内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，导致酵母菌在发酵液表面大量繁殖，C正确；由图可知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，亚硝酸盐的含量先增加后减少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，但长时间发酵可能会导致泡菜中营养成分的流失和口感的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，甚至可能产生其他有害物质，因此泡菜并非腌制越久越安全，D错误。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a1a027591?pid=bd129ec5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[江苏连云港2025高二期中]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葡萄酒的酿造技术历史悠久，我国古籍中记载：凡作酒醴须曲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蒲桃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（即葡萄）、蜜等酒独不用曲。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a1a027591.bracket?pid=bd129ec5d&amp;color=0,0,0&amp;vpa=6&amp;vtp=1"/>
          <p:cNvSpPr/>
          <p:nvPr/>
        </p:nvSpPr>
        <p:spPr>
          <a:xfrm>
            <a:off x="7005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7_2#a1a027591.choices?pid=bd129ec5d&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A.在榨汁前对葡萄的处理是先清洗葡萄再去除枝梗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.密闭装置发酵过程中，酒精含量的变化是先增加后趋于稳定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.若葡萄酒偏酸，可能是装置密闭不严，醋酸菌繁殖导致的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.“蒲桃、蜜等酒独不用曲”说明葡萄酒的酿制不需要微生物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a1a027591?vop=1&amp;pid=bd129ec5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在榨汁前对葡萄的处理是先清洗葡萄再去除枝梗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，这样能够防止去除枝梗时露出的果肉被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杂菌污染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，A正确；密闭装置发酵过程中，在一定时间内，随着发酵的进行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，酵母菌数量和酒精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含量逐渐增大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，在发酵后期酒精含量趋于稳定，B正确；若葡萄酒偏酸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，可能是装置密闭不严导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致空气进入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，醋酸菌在有氧条件下进行醋酸发酵产生了醋酸，C正确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；在葡萄酒的自然发酵过程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，起主要作用的是附着在葡萄皮上的野生酵母菌，因此“蒲桃、蜜等酒独不用曲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”并不是说葡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萄酒的酿制不需要微生物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0_1#39b4e5517?pid=bd129ec5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图甲是果酒和果醋发酵的装置图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，图乙是果酒和果醋制作过程中发生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的物质变化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1_1#39b4e5517.bracket?pid=bd129ec5d&amp;color=0,0,0&amp;vpa=7&amp;vtp=1"/>
          <p:cNvSpPr/>
          <p:nvPr/>
        </p:nvSpPr>
        <p:spPr>
          <a:xfrm>
            <a:off x="5240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0_2#39b4e5517?htil=2&amp;pid=bd129ec5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89520" y="1951677"/>
            <a:ext cx="5239512" cy="19659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0_3#39b4e5517.choices?htil=2&amp;pid=bd129ec5d&amp;color=0,0,0&amp;vtp=1&amp;bbb=1&amp;hb=1"/>
              <p:cNvSpPr/>
              <p:nvPr/>
            </p:nvSpPr>
            <p:spPr>
              <a:xfrm>
                <a:off x="722376" y="1876874"/>
                <a:ext cx="5376672"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A.用图甲中的装置制作果酒时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，要加入适量的酵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，且一直关紧阀门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.用图甲中的装置制作果醋时，发酵后期阀门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要关闭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.在缺氧条件下能发生图乙中的①②过程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.图乙中过程③和④都需要</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的参与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，且反应场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所相同</a:t>
                </a:r>
                <a:endParaRPr lang="en-US" altLang="zh-CN" sz="2000" dirty="0"/>
              </a:p>
            </p:txBody>
          </p:sp>
        </mc:Choice>
        <mc:Fallback>
          <p:sp>
            <p:nvSpPr>
              <p:cNvPr id="5" name="QC_5_BD.20_3#39b4e5517.choices?htil=2&amp;pid=bd129ec5d&amp;color=0,0,0&amp;vtp=1&amp;bbb=1&amp;hb=1"/>
              <p:cNvSpPr>
                <a:spLocks noRot="1" noChangeAspect="1" noMove="1" noResize="1" noEditPoints="1" noAdjustHandles="1" noChangeArrowheads="1" noChangeShapeType="1" noTextEdit="1"/>
              </p:cNvSpPr>
              <p:nvPr/>
            </p:nvSpPr>
            <p:spPr>
              <a:xfrm>
                <a:off x="722376" y="1876874"/>
                <a:ext cx="5376672" cy="3180334"/>
              </a:xfrm>
              <a:prstGeom prst="rect">
                <a:avLst/>
              </a:prstGeom>
              <a:blipFill rotWithShape="1">
                <a:blip r:embed="rId2"/>
                <a:stretch>
                  <a:fillRect l="-7" t="-14" r="-2128"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39b4e5517?vop=1&amp;pid=bd129ec5d&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图甲装置中，阀门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控制进气，阀门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控制排气，用该装置制作果酒时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，由于发酵前酵母菌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进行有氧呼吸快速繁殖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，所以开始时阀门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应打开；发酵中阀门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始终关闭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，而在发酵过程中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，所以要每隔一段时间打开阀门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，以排出装置中的</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。由于果醋制作所需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的微生物是醋酸菌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，醋酸菌是好氧细菌，所以制作果醋时阀门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要始终打开，B错误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。图乙中的过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①可以表示酵母菌细胞呼吸第一阶段，过程②可以表示酵母菌无氧呼吸的第二阶段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，二者都可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在缺氧条件下进行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，C正确。过程③表示有氧呼吸的第二、三阶段，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反应场所是酵母菌的线粒体，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该过程需要</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的参与；过程④表示以乙醇为底物的果醋发酵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，该过程发生在醋酸菌细胞内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原核生物无线粒体），需要</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的参与，D错误。</a:t>
                </a:r>
                <a:endParaRPr lang="en-US" altLang="zh-CN" sz="2200" dirty="0"/>
              </a:p>
            </p:txBody>
          </p:sp>
        </mc:Choice>
        <mc:Fallback>
          <p:sp>
            <p:nvSpPr>
              <p:cNvPr id="2" name="QC_5_AS.22_1#39b4e5517?vop=1&amp;pid=bd129ec5d&amp;color=0,0,0&amp;vtp=1&amp;bt=1&amp;bbb=1&amp;hb=1"/>
              <p:cNvSpPr>
                <a:spLocks noRot="1" noChangeAspect="1" noMove="1" noResize="1" noEditPoints="1" noAdjustHandles="1" noChangeArrowheads="1" noChangeShapeType="1" noTextEdit="1"/>
              </p:cNvSpPr>
              <p:nvPr/>
            </p:nvSpPr>
            <p:spPr>
              <a:xfrm>
                <a:off x="722376" y="972000"/>
                <a:ext cx="10753344" cy="3624834"/>
              </a:xfrm>
              <a:prstGeom prst="rect">
                <a:avLst/>
              </a:prstGeom>
              <a:blipFill rotWithShape="1">
                <a:blip r:embed="rId1"/>
                <a:stretch>
                  <a:fillRect l="-4" t="-12" r="-1984" b="-12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3_1#7f444c467?pid=bd129ec5d&amp;color=0,0,0&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根据相关知识，回答下列问题：</a:t>
            </a:r>
            <a:endParaRPr lang="en-US" altLang="zh-CN" sz="2000" dirty="0"/>
          </a:p>
        </p:txBody>
      </p:sp>
      <p:sp>
        <p:nvSpPr>
          <p:cNvPr id="3" name="QO_6_BD.24_1#52d6472ae?pid=7f444c467&amp;color=0,0,0&amp;vtp=1&amp;bbb=1"/>
          <p:cNvSpPr/>
          <p:nvPr/>
        </p:nvSpPr>
        <p:spPr>
          <a:xfrm>
            <a:off x="722376" y="139008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（1）以鲜苹果汁为原料利用发酵瓶制作果酒和果醋的过程如图1所示，请分析回答：</a:t>
            </a:r>
            <a:endParaRPr lang="en-US" altLang="zh-CN" sz="2000" dirty="0"/>
          </a:p>
        </p:txBody>
      </p:sp>
      <p:pic>
        <p:nvPicPr>
          <p:cNvPr id="4" name="QO_6_BD.24_2#52d6472ae?iti=1&amp;pid=7f444c46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19856" y="1932628"/>
            <a:ext cx="5349240" cy="16824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6_BD.24_3#52d6472ae?iti=1&amp;pid=7f444c467&amp;color=0,0,0&amp;vtp=1&amp;bbb=1"/>
          <p:cNvSpPr/>
          <p:nvPr/>
        </p:nvSpPr>
        <p:spPr>
          <a:xfrm>
            <a:off x="5864289" y="374212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mc:AlternateContent xmlns:mc="http://schemas.openxmlformats.org/markup-compatibility/2006">
        <mc:Choice xmlns:a14="http://schemas.microsoft.com/office/drawing/2010/main" Requires="a14">
          <p:sp>
            <p:nvSpPr>
              <p:cNvPr id="6" name="QB_7_BD.25_1#4dc91a7cf?pid=52d6472ae&amp;color=0,0,0&amp;vtp=1&amp;bbb=1&amp;hb=1"/>
              <p:cNvSpPr/>
              <p:nvPr/>
            </p:nvSpPr>
            <p:spPr>
              <a:xfrm>
                <a:off x="722376" y="4155128"/>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①图1中甲过程利用的微生物是酵母菌。甲过程发酵温度控制在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来检验样液中是否含有酒精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B_7_BD.25_1#4dc91a7cf?pid=52d6472ae&amp;color=0,0,0&amp;vtp=1&amp;bbb=1&amp;hb=1"/>
              <p:cNvSpPr>
                <a:spLocks noRot="1" noChangeAspect="1" noMove="1" noResize="1" noEditPoints="1" noAdjustHandles="1" noChangeArrowheads="1" noChangeShapeType="1" noTextEdit="1"/>
              </p:cNvSpPr>
              <p:nvPr/>
            </p:nvSpPr>
            <p:spPr>
              <a:xfrm>
                <a:off x="722376" y="4155128"/>
                <a:ext cx="10753344" cy="843153"/>
              </a:xfrm>
              <a:prstGeom prst="rect">
                <a:avLst/>
              </a:prstGeom>
              <a:blipFill rotWithShape="1">
                <a:blip r:embed="rId2"/>
                <a:stretch>
                  <a:fillRect l="-4" t="-38" r="-183" b="-5399"/>
                </a:stretch>
              </a:blipFill>
            </p:spPr>
            <p:txBody>
              <a:bodyPr/>
              <a:lstStyle/>
              <a:p>
                <a:r>
                  <a:rPr lang="zh-CN" altLang="en-US">
                    <a:noFill/>
                  </a:rPr>
                  <a:t> </a:t>
                </a:r>
              </a:p>
            </p:txBody>
          </p:sp>
        </mc:Fallback>
      </mc:AlternateContent>
      <p:sp>
        <p:nvSpPr>
          <p:cNvPr id="7" name="QB_7_AN.26_1#4dc91a7cf.blank?pid=52d6472ae&amp;color=0,0,0&amp;vpa=8&amp;vtp=1&amp;bbb=1"/>
          <p:cNvSpPr/>
          <p:nvPr/>
        </p:nvSpPr>
        <p:spPr>
          <a:xfrm>
            <a:off x="985901" y="4555178"/>
            <a:ext cx="221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酸性重铬酸钾溶液</a:t>
            </a:r>
            <a:endParaRPr lang="en-US" altLang="zh-CN" sz="2000" dirty="0"/>
          </a:p>
        </p:txBody>
      </p:sp>
      <p:sp>
        <p:nvSpPr>
          <p:cNvPr id="8" name="QB_7_AS.27_1#4dc91a7cf?vop=1&amp;pid=52d6472ae&amp;color=0,0,0&amp;vtp=1&amp;bbb=1"/>
          <p:cNvSpPr/>
          <p:nvPr/>
        </p:nvSpPr>
        <p:spPr>
          <a:xfrm>
            <a:off x="722376" y="5035175"/>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酒精可用酸性重铬酸钾进行鉴定，酒精可在酸性条件下使重铬酸钾由橙色变成灰绿色。</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28_1#3e9d15ca5?pid=52d6472ae&amp;color=0,0,0&amp;vtp=1&amp;bt=1&amp;bbb=1"/>
              <p:cNvSpPr/>
              <p:nvPr/>
            </p:nvSpPr>
            <p:spPr>
              <a:xfrm>
                <a:off x="722376" y="969264"/>
                <a:ext cx="10753344" cy="338328"/>
              </a:xfrm>
              <a:prstGeom prst="rect">
                <a:avLst/>
              </a:prstGeom>
              <a:noFill/>
            </p:spPr>
            <p:txBody>
              <a:bodyPr wrap="none" lIns="0" tIns="0" rIns="0" bIns="0" rtlCol="0" anchor="t"/>
              <a:lstStyle/>
              <a:p>
                <a:pPr algn="l" latinLnBrk="1">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②若利用图2所示装置制作果醋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，制作过程中充气口应</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，发酵温度应控制在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7_BD.28_1#3e9d15ca5?pid=52d6472ae&amp;color=0,0,0&amp;vtp=1&amp;bt=1&amp;bbb=1"/>
              <p:cNvSpPr>
                <a:spLocks noRot="1" noChangeAspect="1" noMove="1" noResize="1" noEditPoints="1" noAdjustHandles="1" noChangeArrowheads="1" noChangeShapeType="1" noTextEdit="1"/>
              </p:cNvSpPr>
              <p:nvPr/>
            </p:nvSpPr>
            <p:spPr>
              <a:xfrm>
                <a:off x="722376" y="969264"/>
                <a:ext cx="10753344" cy="338328"/>
              </a:xfrm>
              <a:prstGeom prst="rect">
                <a:avLst/>
              </a:prstGeom>
              <a:blipFill rotWithShape="1">
                <a:blip r:embed="rId1"/>
                <a:stretch>
                  <a:fillRect l="-4" t="-75" b="-8784"/>
                </a:stretch>
              </a:blipFill>
            </p:spPr>
            <p:txBody>
              <a:bodyPr/>
              <a:lstStyle/>
              <a:p>
                <a:r>
                  <a:rPr lang="zh-CN" altLang="en-US">
                    <a:noFill/>
                  </a:rPr>
                  <a:t> </a:t>
                </a:r>
              </a:p>
            </p:txBody>
          </p:sp>
        </mc:Fallback>
      </mc:AlternateContent>
      <p:sp>
        <p:nvSpPr>
          <p:cNvPr id="3" name="QB_7_AN.29_1#3e9d15ca5.blank?pid=52d6472ae&amp;color=0,0,0&amp;vpa=9&amp;vtp=1&amp;bbb=1"/>
          <p:cNvSpPr/>
          <p:nvPr/>
        </p:nvSpPr>
        <p:spPr>
          <a:xfrm>
            <a:off x="6723126" y="923925"/>
            <a:ext cx="69215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打开</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7_AN.31_1#3e9d15ca5.blank?pid=52d6472ae&amp;color=0,0,0&amp;vpa=10&amp;vtp=1&amp;bbb=1"/>
              <p:cNvSpPr/>
              <p:nvPr/>
            </p:nvSpPr>
            <p:spPr>
              <a:xfrm>
                <a:off x="9810814" y="951039"/>
                <a:ext cx="1061847"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7_AN.31_1#3e9d15ca5.blank?pid=52d6472ae&amp;color=0,0,0&amp;vpa=10&amp;vtp=1&amp;bbb=1"/>
              <p:cNvSpPr>
                <a:spLocks noRot="1" noChangeAspect="1" noMove="1" noResize="1" noEditPoints="1" noAdjustHandles="1" noChangeArrowheads="1" noChangeShapeType="1" noTextEdit="1"/>
              </p:cNvSpPr>
              <p:nvPr/>
            </p:nvSpPr>
            <p:spPr>
              <a:xfrm>
                <a:off x="9810814" y="951039"/>
                <a:ext cx="1061847" cy="294577"/>
              </a:xfrm>
              <a:prstGeom prst="rect">
                <a:avLst/>
              </a:prstGeom>
              <a:blipFill rotWithShape="1">
                <a:blip r:embed="rId2"/>
                <a:stretch>
                  <a:fillRect l="-6" t="-151" r="18" b="-7631"/>
                </a:stretch>
              </a:blipFill>
            </p:spPr>
            <p:txBody>
              <a:bodyPr/>
              <a:lstStyle/>
              <a:p>
                <a:r>
                  <a:rPr lang="zh-CN" altLang="en-US">
                    <a:noFill/>
                  </a:rPr>
                  <a:t> </a:t>
                </a:r>
              </a:p>
            </p:txBody>
          </p:sp>
        </mc:Fallback>
      </mc:AlternateContent>
      <p:pic>
        <p:nvPicPr>
          <p:cNvPr id="5" name="QB_7_BD.30_1#3e9d15ca5?iti=2&amp;pid=52d6472a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11496" y="1440561"/>
            <a:ext cx="1975104"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7_BD.30_2#3e9d15ca5?iti=2&amp;pid=52d6472ae&amp;color=0,0,0&amp;vtp=1&amp;bbb=1"/>
          <p:cNvSpPr/>
          <p:nvPr/>
        </p:nvSpPr>
        <p:spPr>
          <a:xfrm>
            <a:off x="5868861" y="3030601"/>
            <a:ext cx="460375" cy="349123"/>
          </a:xfrm>
          <a:prstGeom prst="rect">
            <a:avLst/>
          </a:prstGeom>
          <a:noFill/>
        </p:spPr>
        <p:txBody>
          <a:bodyPr wrap="none" lIns="0" tIns="0" rIns="0" bIns="0" rtlCol="0" anchor="t"/>
          <a:lstStyle/>
          <a:p>
            <a:pPr algn="ctr" latinLnBrk="1">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7" name="QB_7_AS.32_1#3e9d15ca5?vop=1&amp;pid=52d6472ae&amp;color=0,0,0&amp;vtp=1&amp;bbb=1&amp;hb=1"/>
              <p:cNvSpPr/>
              <p:nvPr/>
            </p:nvSpPr>
            <p:spPr>
              <a:xfrm>
                <a:off x="722376" y="3450273"/>
                <a:ext cx="10753344" cy="760984"/>
              </a:xfrm>
              <a:prstGeom prst="rect">
                <a:avLst/>
              </a:prstGeom>
              <a:noFill/>
            </p:spPr>
            <p:txBody>
              <a:bodyPr wrap="none" lIns="0" tIns="0" rIns="0" bIns="0" rtlCol="0" anchor="t"/>
              <a:lstStyle/>
              <a:p>
                <a:pPr algn="l" latinLnBrk="1">
                  <a:lnSpc>
                    <a:spcPts val="33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参与果醋制作的微生物是醋酸菌，其代谢类型是异养需氧型，若利用图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2所示装置制作果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，制作过程中充气口应打开，发酵温度为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7" name="QB_7_AS.32_1#3e9d15ca5?vop=1&amp;pid=52d6472ae&amp;color=0,0,0&amp;vtp=1&amp;bbb=1&amp;hb=1"/>
              <p:cNvSpPr>
                <a:spLocks noRot="1" noChangeAspect="1" noMove="1" noResize="1" noEditPoints="1" noAdjustHandles="1" noChangeArrowheads="1" noChangeShapeType="1" noTextEdit="1"/>
              </p:cNvSpPr>
              <p:nvPr/>
            </p:nvSpPr>
            <p:spPr>
              <a:xfrm>
                <a:off x="722376" y="3450273"/>
                <a:ext cx="10753344" cy="760984"/>
              </a:xfrm>
              <a:prstGeom prst="rect">
                <a:avLst/>
              </a:prstGeom>
              <a:blipFill rotWithShape="1">
                <a:blip r:embed="rId4"/>
                <a:stretch>
                  <a:fillRect l="-4" t="-42" b="-3430"/>
                </a:stretch>
              </a:blipFill>
            </p:spPr>
            <p:txBody>
              <a:bodyPr/>
              <a:lstStyle/>
              <a:p>
                <a:r>
                  <a:rPr lang="zh-CN" altLang="en-US">
                    <a:noFill/>
                  </a:rPr>
                  <a:t> </a:t>
                </a:r>
              </a:p>
            </p:txBody>
          </p:sp>
        </mc:Fallback>
      </mc:AlternateContent>
      <p:sp>
        <p:nvSpPr>
          <p:cNvPr id="8" name="QB_7_BD.33_1#94179119a?pid=52d6472ae&amp;color=0,0,0&amp;vtp=1&amp;bbb=1"/>
          <p:cNvSpPr/>
          <p:nvPr/>
        </p:nvSpPr>
        <p:spPr>
          <a:xfrm>
            <a:off x="722376" y="4086254"/>
            <a:ext cx="10753344" cy="702818"/>
          </a:xfrm>
          <a:prstGeom prst="rect">
            <a:avLst/>
          </a:prstGeom>
          <a:noFill/>
        </p:spPr>
        <p:txBody>
          <a:bodyPr wrap="none" lIns="0" tIns="0" rIns="0" bIns="0" rtlCol="0" anchor="t"/>
          <a:lstStyle/>
          <a:p>
            <a:pPr algn="l" latinLnBrk="1">
              <a:lnSpc>
                <a:spcPts val="6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利用苹果酒制作苹果醋的反应简式是</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4350" b="1" i="0" u="sng" kern="0" spc="-99900" dirty="0">
                <a:solidFill>
                  <a:srgbClr val="FF00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9" name="QB_7_AN.34_1#94179119a.blank?pid=52d6472ae&amp;color=0,0,0&amp;vpa=11&amp;vtp=1&amp;bbb=1&amp;rh=43.6"/>
              <p:cNvSpPr/>
              <p:nvPr/>
            </p:nvSpPr>
            <p:spPr>
              <a:xfrm>
                <a:off x="5051489" y="4197887"/>
                <a:ext cx="4811014" cy="553720"/>
              </a:xfrm>
              <a:prstGeom prst="rect">
                <a:avLst/>
              </a:prstGeom>
              <a:noFill/>
            </p:spPr>
            <p:txBody>
              <a:bodyPr wrap="none" lIns="0" tIns="0" rIns="0" bIns="0" rtlCol="0" anchor="t"/>
              <a:lstStyle/>
              <a:p>
                <a:pPr algn="ctr" latinLnBrk="1">
                  <a:lnSpc>
                    <a:spcPts val="5700"/>
                  </a:lnSpc>
                </a:pPr>
                <a14:m>
                  <m:oMath xmlns:m="http://schemas.openxmlformats.org/officeDocument/2006/math">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sub>
                    </m:sSub>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𝐎𝐇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𝐎</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r>
                      <a:rPr lang="en-US" altLang="zh-CN" sz="2000" b="1" i="0"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mPr>
                      <m:mr>
                        <m:e>
                          <m:groupChr>
                            <m:groupChrPr>
                              <m:chr m:val="→"/>
                              <m:vertJc m:val="bot"/>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groupChrPr>
                            <m:e>
                              <m:r>
                                <a:rPr lang="en-US" altLang="zh-CN" sz="2000" b="1">
                                  <a:solidFill>
                                    <a:srgbClr val="00B050"/>
                                  </a:solidFill>
                                  <a:latin typeface="Cambria Math" panose="02040503050406030204" pitchFamily="34" charset="0"/>
                                </a:rPr>
                                <m:t>酶</m:t>
                              </m:r>
                            </m:e>
                          </m:groupChr>
                        </m:e>
                      </m:mr>
                      <m:mr>
                        <m:e>
                          <m:r>
                            <a:rPr lang="en-US" altLang="zh-CN" sz="2000" b="1" i="0"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e>
                      </m:mr>
                    </m:m>
                    <m:r>
                      <a:rPr lang="en-US" altLang="zh-CN" sz="2000" b="1" i="0"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sub>
                    </m:sSub>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𝐂𝐎𝐎𝐇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𝐎</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能量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9" name="QB_7_AN.34_1#94179119a.blank?pid=52d6472ae&amp;color=0,0,0&amp;vpa=11&amp;vtp=1&amp;bbb=1&amp;rh=43.6"/>
              <p:cNvSpPr>
                <a:spLocks noRot="1" noChangeAspect="1" noMove="1" noResize="1" noEditPoints="1" noAdjustHandles="1" noChangeArrowheads="1" noChangeShapeType="1" noTextEdit="1"/>
              </p:cNvSpPr>
              <p:nvPr/>
            </p:nvSpPr>
            <p:spPr>
              <a:xfrm>
                <a:off x="5051489" y="4197887"/>
                <a:ext cx="4811014" cy="553720"/>
              </a:xfrm>
              <a:prstGeom prst="rect">
                <a:avLst/>
              </a:prstGeom>
              <a:blipFill rotWithShape="1">
                <a:blip r:embed="rId5"/>
                <a:stretch>
                  <a:fillRect l="-1" t="-97" r="7" b="-3063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QB_7_AS.35_1#94179119a?vop=1&amp;pid=52d6472ae&amp;color=0,0,0&amp;vtp=1&amp;bbb=1&amp;hb=1"/>
              <p:cNvSpPr/>
              <p:nvPr/>
            </p:nvSpPr>
            <p:spPr>
              <a:xfrm>
                <a:off x="722376" y="4814886"/>
                <a:ext cx="10753344" cy="1525715"/>
              </a:xfrm>
              <a:prstGeom prst="rect">
                <a:avLst/>
              </a:prstGeom>
              <a:noFill/>
            </p:spPr>
            <p:txBody>
              <a:bodyPr wrap="none" lIns="0" tIns="0" rIns="0" bIns="0" rtlCol="0" anchor="t"/>
              <a:lstStyle/>
              <a:p>
                <a:pPr algn="l" latinLnBrk="1">
                  <a:lnSpc>
                    <a:spcPts val="33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当氧气、糖源都充足时，醋酸菌将糖分解成醋酸；当缺少糖源时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，醋酸菌将乙醇转化为乙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，再将乙醛转化为醋酸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。利用苹果酒制作苹果醋的反应简式是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700"/>
                  </a:lnSpc>
                </a:pP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b>
                    </m:sSub>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mPr>
                      <m:mr>
                        <m:e>
                          <m:groupChr>
                            <m:groupChrPr>
                              <m:chr m:val="→"/>
                              <m:vertJc m:val="bot"/>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groupChrPr>
                            <m:e>
                              <m:r>
                                <a:rPr lang="en-US" altLang="zh-CN" sz="2000" b="0">
                                  <a:solidFill>
                                    <a:srgbClr val="000000"/>
                                  </a:solidFill>
                                  <a:latin typeface="Cambria Math" panose="02040503050406030204" pitchFamily="34" charset="0"/>
                                </a:rPr>
                                <m:t>酶</m:t>
                              </m:r>
                            </m:e>
                          </m:groupChr>
                        </m:e>
                      </m:mr>
                      <m:mr>
                        <m:e>
                          <m:r>
                            <a:rPr lang="en-US" altLang="zh-CN" sz="2000" b="0" i="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e>
                      </m:mr>
                    </m:m>
                    <m:r>
                      <a:rPr lang="en-US" altLang="zh-CN" sz="2000" b="0" i="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COOH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+能量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10" name="QB_7_AS.35_1#94179119a?vop=1&amp;pid=52d6472ae&amp;color=0,0,0&amp;vtp=1&amp;bbb=1&amp;hb=1"/>
              <p:cNvSpPr>
                <a:spLocks noRot="1" noChangeAspect="1" noMove="1" noResize="1" noEditPoints="1" noAdjustHandles="1" noChangeArrowheads="1" noChangeShapeType="1" noTextEdit="1"/>
              </p:cNvSpPr>
              <p:nvPr/>
            </p:nvSpPr>
            <p:spPr>
              <a:xfrm>
                <a:off x="722376" y="4814886"/>
                <a:ext cx="10753344" cy="1525715"/>
              </a:xfrm>
              <a:prstGeom prst="rect">
                <a:avLst/>
              </a:prstGeom>
              <a:blipFill rotWithShape="1">
                <a:blip r:embed="rId6"/>
                <a:stretch>
                  <a:fillRect l="-4" t="-21" b="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bg/>
                                          </p:spTgt>
                                        </p:tgtEl>
                                        <p:attrNameLst>
                                          <p:attrName>style.visibility</p:attrName>
                                        </p:attrNameLst>
                                      </p:cBhvr>
                                      <p:to>
                                        <p:strVal val="visible"/>
                                      </p:to>
                                    </p:set>
                                    <p:animEffect transition="in" filter="fade">
                                      <p:cBhvr>
                                        <p:cTn id="42" dur="500"/>
                                        <p:tgtEl>
                                          <p:spTgt spid="10">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
                                            <p:txEl>
                                              <p:pRg st="0" end="0"/>
                                            </p:txEl>
                                          </p:spTgt>
                                        </p:tgtEl>
                                        <p:attrNameLst>
                                          <p:attrName>style.visibility</p:attrName>
                                        </p:attrNameLst>
                                      </p:cBhvr>
                                      <p:to>
                                        <p:strVal val="visible"/>
                                      </p:to>
                                    </p:set>
                                    <p:animEffect transition="in" filter="fade">
                                      <p:cBhvr>
                                        <p:cTn id="45" dur="500"/>
                                        <p:tgtEl>
                                          <p:spTgt spid="10">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
                                            <p:txEl>
                                              <p:pRg st="1" end="1"/>
                                            </p:txEl>
                                          </p:spTgt>
                                        </p:tgtEl>
                                        <p:attrNameLst>
                                          <p:attrName>style.visibility</p:attrName>
                                        </p:attrNameLst>
                                      </p:cBhvr>
                                      <p:to>
                                        <p:strVal val="visible"/>
                                      </p:to>
                                    </p:set>
                                    <p:animEffect transition="in" filter="fade">
                                      <p:cBhvr>
                                        <p:cTn id="48" dur="500"/>
                                        <p:tgtEl>
                                          <p:spTgt spid="10">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
                                            <p:txEl>
                                              <p:pRg st="2" end="2"/>
                                            </p:txEl>
                                          </p:spTgt>
                                        </p:tgtEl>
                                        <p:attrNameLst>
                                          <p:attrName>style.visibility</p:attrName>
                                        </p:attrNameLst>
                                      </p:cBhvr>
                                      <p:to>
                                        <p:strVal val="visible"/>
                                      </p:to>
                                    </p:set>
                                    <p:animEffect transition="in" filter="fade">
                                      <p:cBhvr>
                                        <p:cTn id="51"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7" grpId="0" animBg="1" build="p"/>
      <p:bldP spid="9" grpId="0" animBg="1" build="p"/>
      <p:bldP spid="10"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4bde10704.fixed?pid=1972a0ba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4bde10704.fixed?pid=1972a0ba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传统发酵技术的应用</a:t>
            </a:r>
            <a:endParaRPr lang="en-US" altLang="zh-CN" sz="4400" dirty="0"/>
          </a:p>
        </p:txBody>
      </p:sp>
      <p:pic>
        <p:nvPicPr>
          <p:cNvPr id="4" name="C_3#4bde10704.fixed?pid=1972a0ba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4bde10704.fixed?pid=1972a0ba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6_1#d4a776ebd?pid=7f444c467&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（2）腐乳是我国民间的传统发酵食品，它易于消化吸收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，原因主要是其含有丰富的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小分子肽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、甘油和脂肪酸等小分子物质。</a:t>
            </a:r>
            <a:endParaRPr lang="en-US" altLang="zh-CN" sz="2000" dirty="0"/>
          </a:p>
        </p:txBody>
      </p:sp>
      <p:sp>
        <p:nvSpPr>
          <p:cNvPr id="3" name="QB_6_AN.37_1#d4a776ebd.blank?pid=7f444c467&amp;color=0,0,0&amp;vpa=12&amp;vtp=1&amp;bbb=1"/>
          <p:cNvSpPr/>
          <p:nvPr/>
        </p:nvSpPr>
        <p:spPr>
          <a:xfrm>
            <a:off x="10025126"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氨基酸</a:t>
            </a:r>
            <a:endParaRPr lang="en-US" altLang="zh-CN" sz="2000" dirty="0"/>
          </a:p>
        </p:txBody>
      </p:sp>
      <p:sp>
        <p:nvSpPr>
          <p:cNvPr id="4" name="QB_6_AS.38_1#d4a776ebd?vop=1&amp;pid=7f444c467&amp;color=0,0,0&amp;vtp=1&amp;bbb=1&amp;hb=1"/>
          <p:cNvSpPr/>
          <p:nvPr/>
        </p:nvSpPr>
        <p:spPr>
          <a:xfrm>
            <a:off x="722376" y="1926336"/>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制作腐乳主要利用了毛霉等真菌，因为毛霉能产生蛋白酶和脂肪酶等水解酶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，它们能将蛋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白质和脂肪等水解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，产生小分子的肽、氨基酸、甘油、脂肪酸等，故腐乳含有丰富的氨基酸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、甘油和脂肪酸等小分子物质。</a:t>
            </a:r>
            <a:endParaRPr lang="en-US" altLang="zh-CN" sz="2200" dirty="0"/>
          </a:p>
        </p:txBody>
      </p:sp>
      <p:sp>
        <p:nvSpPr>
          <p:cNvPr id="5" name="QB_6_BD.39_1#c21b4d3a2?pid=7f444c467&amp;color=0,0,0&amp;vtp=1&amp;bbb=1&amp;hb=1"/>
          <p:cNvSpPr/>
          <p:nvPr/>
        </p:nvSpPr>
        <p:spPr>
          <a:xfrm>
            <a:off x="722376" y="3311271"/>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（3）市场上购买的真空包装酸菜，在没有漏气的状态下发生了“胀袋”现象，同学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A怀疑是杂菌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污染导致的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，同学B怀疑是乳酸菌大量繁殖导致的，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你支持谁的观点并说明理由：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40_1#c21b4d3a2.blank?pid=7f444c467&amp;color=0,0,0&amp;vpa=13&amp;vtp=1&amp;bbb=1&amp;hb=1"/>
          <p:cNvSpPr/>
          <p:nvPr/>
        </p:nvSpPr>
        <p:spPr>
          <a:xfrm>
            <a:off x="722377" y="3730371"/>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支持同学A的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观点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，因为乳酸菌代谢过程中不产生气体</a:t>
            </a:r>
            <a:endParaRPr lang="en-US" altLang="zh-CN" sz="2000" dirty="0"/>
          </a:p>
        </p:txBody>
      </p:sp>
      <p:sp>
        <p:nvSpPr>
          <p:cNvPr id="7" name="QB_6_AS.41_1#c21b4d3a2?vop=1&amp;pid=7f444c467&amp;color=0,0,0&amp;vtp=1&amp;bbb=1&amp;hb=1"/>
          <p:cNvSpPr/>
          <p:nvPr/>
        </p:nvSpPr>
        <p:spPr>
          <a:xfrm>
            <a:off x="722376" y="471309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市场上购买的真空包装酸菜，在没有漏气的状态下发生了“胀袋”现象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，而乳酸菌为严格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的厌氧型微生物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，其无氧呼吸的产物为乳酸，没有气体产生，故“胀袋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”是杂菌污染产生气体所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，即同学A的观点合理。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Effect transition="in" filter="fade">
                                      <p:cBhvr>
                                        <p:cTn id="35" dur="500"/>
                                        <p:tgtEl>
                                          <p:spTgt spid="6">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42_1#472a9a1c8?htil=3&amp;pid=f96d32b7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719963" y="1054295"/>
            <a:ext cx="1719072" cy="16824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42_2#472a9a1c8?htil=3&amp;pid=f96d32b7b&amp;color=0,0,0&amp;vtp=1&amp;bt=1&amp;bbb=1&amp;hb=1"/>
          <p:cNvSpPr/>
          <p:nvPr/>
        </p:nvSpPr>
        <p:spPr>
          <a:xfrm>
            <a:off x="722376" y="972000"/>
            <a:ext cx="8897112"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[辽宁鞍山2024高二月考]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如图所示，甲、乙、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丙依次表示果酒、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果醋和腐乳的制作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，①②③④表示它们制作的相同之处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43_1#472a9a1c8.bracket?pid=f96d32b7b&amp;color=0,0,0&amp;vpa=14&amp;vtp=1&amp;bbb=1"/>
          <p:cNvSpPr/>
          <p:nvPr/>
        </p:nvSpPr>
        <p:spPr>
          <a:xfrm>
            <a:off x="960501" y="1867350"/>
            <a:ext cx="5588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mc:AlternateContent xmlns:mc="http://schemas.openxmlformats.org/markup-compatibility/2006">
        <mc:Choice xmlns:a14="http://schemas.microsoft.com/office/drawing/2010/main" Requires="a14">
          <p:sp>
            <p:nvSpPr>
              <p:cNvPr id="5" name="QC_6_BD.42_3#472a9a1c8.choices?htil=3&amp;pid=f96d32b7b&amp;color=0,0,0&amp;vtp=1&amp;bbb=1"/>
              <p:cNvSpPr/>
              <p:nvPr/>
            </p:nvSpPr>
            <p:spPr>
              <a:xfrm>
                <a:off x="722376" y="2334074"/>
                <a:ext cx="889711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A.①可表示两者制作时所用的主要菌种都是单细胞生物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.②可表示两者制作时所用的主要菌种都属于原核生物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.③可表示两者制作过程都需要有氧环境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.④可表示三者在制作过程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均升高</a:t>
                </a:r>
                <a:endParaRPr lang="en-US" altLang="zh-CN" sz="2000" dirty="0"/>
              </a:p>
            </p:txBody>
          </p:sp>
        </mc:Choice>
        <mc:Fallback>
          <p:sp>
            <p:nvSpPr>
              <p:cNvPr id="5" name="QC_6_BD.42_3#472a9a1c8.choices?htil=3&amp;pid=f96d32b7b&amp;color=0,0,0&amp;vtp=1&amp;bbb=1"/>
              <p:cNvSpPr>
                <a:spLocks noRot="1" noChangeAspect="1" noMove="1" noResize="1" noEditPoints="1" noAdjustHandles="1" noChangeArrowheads="1" noChangeShapeType="1" noTextEdit="1"/>
              </p:cNvSpPr>
              <p:nvPr/>
            </p:nvSpPr>
            <p:spPr>
              <a:xfrm>
                <a:off x="722376" y="2334074"/>
                <a:ext cx="8897112" cy="1796034"/>
              </a:xfrm>
              <a:prstGeom prst="rect">
                <a:avLst/>
              </a:prstGeom>
              <a:blipFill rotWithShape="1">
                <a:blip r:embed="rId2"/>
                <a:stretch>
                  <a:fillRect l="-4" t="-25" r="6"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4_1#472a9a1c8?vop=1&amp;pid=f96d32b7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参与果酒发酵的微生物主要是酵母菌，参与果醋发酵的微生物主要是醋酸菌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，两者都属于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单细胞生物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，A正确;参与果酒发酵的微生物主要是酵母菌，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参与腐乳制作的微生物主要是毛霉，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两者都属于真核生物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，B错误;醋酸菌和毛霉的代谢类型都是异养需氧型，C正确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；制作果酒和果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醋的过程中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均降低，D错误。</a:t>
                </a:r>
                <a:endParaRPr lang="en-US" altLang="zh-CN" sz="2200" dirty="0"/>
              </a:p>
            </p:txBody>
          </p:sp>
        </mc:Choice>
        <mc:Fallback>
          <p:sp>
            <p:nvSpPr>
              <p:cNvPr id="2" name="QC_6_AS.44_1#472a9a1c8?vop=1&amp;pid=f96d32b7b&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266"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45_1#472a9a1c8?vop=1&amp;pid=f96d32b7b&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在果酒和果醋的制作过程中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，利用的主要菌种分别是酵母菌（单细胞真核生物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）和醋酸菌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单细胞原核生物）。而腐乳的制作过程中，利用了多种微生物，包括酵母菌、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曲霉和毛霉等，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其中起主要作用的是毛霉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。这些微生物在生物分类、代谢类型和发酵条件等方面有差异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24" name="QC_6_EX.45_2#472a9a1c8?colgroup=7,12,9,9&amp;vop=1&amp;pid=f96d32b7b&amp;color=0,0,0&amp;vtp=1&amp;bbb=1"/>
          <p:cNvGraphicFramePr>
            <a:graphicFrameLocks noGrp="1"/>
          </p:cNvGraphicFramePr>
          <p:nvPr/>
        </p:nvGraphicFramePr>
        <p:xfrm>
          <a:off x="722376" y="3342328"/>
          <a:ext cx="10716768" cy="2126488"/>
        </p:xfrm>
        <a:graphic>
          <a:graphicData uri="http://schemas.openxmlformats.org/drawingml/2006/table">
            <a:tbl>
              <a:tblPr/>
              <a:tblGrid>
                <a:gridCol w="2020824"/>
                <a:gridCol w="3337560"/>
                <a:gridCol w="2679192"/>
                <a:gridCol w="2679192"/>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毛霉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原核生物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异养兼性厌氧型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异养需氧型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异养需氧型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前期需氧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后期无氧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一直需氧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一直需氧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生产应用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酿酒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酿醋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制作腐乳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e54ff9d0.fixed?pid=1972a0ba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be54ff9d0.fixed?pid=1972a0ba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传统发酵技术的应用</a:t>
            </a:r>
            <a:endParaRPr lang="en-US" altLang="zh-CN" sz="4400" dirty="0"/>
          </a:p>
        </p:txBody>
      </p:sp>
      <p:pic>
        <p:nvPicPr>
          <p:cNvPr id="4" name="C_3#be54ff9d0.fixed?pid=1972a0ba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e54ff9d0.fixed?pid=1972a0ba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6_1#c7d1c7671?pid=be54ff9d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[陕西榆林2025高二检测]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腐乳是我国古代劳动人民通过微生物发酵制作而成的一种大豆食品，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味道鲜美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，易于消化吸收，深受人们喜爱。苏州的一种腐乳呈黄白色，口感细腻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；北京的一种腐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乳呈红色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，略带甜味；四川的一种腐乳则香辣油润。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7_1#c7d1c7671.bracket?pid=be54ff9d0&amp;color=0,0,0&amp;vpa=15&amp;vtp=1"/>
          <p:cNvSpPr/>
          <p:nvPr/>
        </p:nvSpPr>
        <p:spPr>
          <a:xfrm>
            <a:off x="879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46_2#c7d1c7671.choices?pid=be54ff9d0&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A.各地腐乳的色泽、风味各不相同可能是由于腌制过程中添加的香辛料不同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.多种霉菌参与了豆腐的发酵，如毛霉、曲霉，但酵母菌不参与发酵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.腐乳制作所用的菌种主要来源于空气中天然存在的微生物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.腐乳中的蛋白质可被多种微生物产生的蛋白酶分解成小分子的肽和氨基酸</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8_1#c7d1c7671?vop=1&amp;pid=be54ff9d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腐乳制作中添加的香辛料既能调节色泽、风味又具有防腐杀菌的作用，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各地腐乳的色泽、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风味各不相同与腌制过程中添加的香辛料不同有关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；豆腐发酵过程中既有毛霉等霉菌参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，也有酵母菌参与，B错误；腐乳制作所用的菌种主要来源于空气中天然存在的微生物，C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腐乳易于消化吸收的原因之一是毛霉等微生物产生的蛋白酶能将豆腐中的蛋白质分解成小分子的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肽和氨基酸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49_1#ed52686ed?htil=4&amp;pid=be54ff9d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33776" y="1054295"/>
            <a:ext cx="3191256" cy="24231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49_2#ed52686ed?htil=4&amp;pid=be54ff9d0&amp;color=0,0,0&amp;vtp=1&amp;bt=1&amp;bbb=1&amp;hb=1"/>
              <p:cNvSpPr/>
              <p:nvPr/>
            </p:nvSpPr>
            <p:spPr>
              <a:xfrm>
                <a:off x="722376" y="972000"/>
                <a:ext cx="7434072"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[内蒙古赤峰2025模拟]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传统酱油酿造工艺需在第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0、2、5天分别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加入米曲霉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（好氧）、酵母菌（兼性厌氧）和乳酸菌（厌氧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图为发酵罐中溶解氧与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49_2#ed52686ed?htil=4&amp;pid=be54ff9d0&amp;color=0,0,0&amp;vtp=1&amp;bt=1&amp;bbb=1&amp;hb=1"/>
              <p:cNvSpPr>
                <a:spLocks noRot="1" noChangeAspect="1" noMove="1" noResize="1" noEditPoints="1" noAdjustHandles="1" noChangeArrowheads="1" noChangeShapeType="1" noTextEdit="1"/>
              </p:cNvSpPr>
              <p:nvPr/>
            </p:nvSpPr>
            <p:spPr>
              <a:xfrm>
                <a:off x="722376" y="972000"/>
                <a:ext cx="7434072" cy="1300353"/>
              </a:xfrm>
              <a:prstGeom prst="rect">
                <a:avLst/>
              </a:prstGeom>
              <a:blipFill rotWithShape="1">
                <a:blip r:embed="rId2"/>
                <a:stretch>
                  <a:fillRect l="-5" t="-35" r="-1121" b="-3491"/>
                </a:stretch>
              </a:blipFill>
            </p:spPr>
            <p:txBody>
              <a:bodyPr/>
              <a:lstStyle/>
              <a:p>
                <a:r>
                  <a:rPr lang="zh-CN" altLang="en-US">
                    <a:noFill/>
                  </a:rPr>
                  <a:t> </a:t>
                </a:r>
              </a:p>
            </p:txBody>
          </p:sp>
        </mc:Fallback>
      </mc:AlternateContent>
      <p:sp>
        <p:nvSpPr>
          <p:cNvPr id="4" name="QC_4_AN.50_1#ed52686ed.bracket?pid=be54ff9d0&amp;color=0,0,0&amp;vpa=16&amp;vtp=1"/>
          <p:cNvSpPr/>
          <p:nvPr/>
        </p:nvSpPr>
        <p:spPr>
          <a:xfrm>
            <a:off x="7080314"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49_3#ed52686ed.choices?htil=4&amp;pid=be54ff9d0&amp;color=0,0,0&amp;vtp=1&amp;bbb=1"/>
              <p:cNvSpPr/>
              <p:nvPr/>
            </p:nvSpPr>
            <p:spPr>
              <a:xfrm>
                <a:off x="722376" y="2281877"/>
                <a:ext cx="743407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天米曲霉分泌的蛋白酶水解大豆中蛋白质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天酵母菌占主导，进行无氧呼吸导致</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回升是乳酸菌代谢活动增强所致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.各阶段菌种添加顺序体现发酵条件对微生物种类的选择</a:t>
                </a:r>
                <a:endParaRPr lang="en-US" altLang="zh-CN" sz="2000" dirty="0"/>
              </a:p>
            </p:txBody>
          </p:sp>
        </mc:Choice>
        <mc:Fallback>
          <p:sp>
            <p:nvSpPr>
              <p:cNvPr id="5" name="QC_4_BD.49_3#ed52686ed.choices?htil=4&amp;pid=be54ff9d0&amp;color=0,0,0&amp;vtp=1&amp;bbb=1"/>
              <p:cNvSpPr>
                <a:spLocks noRot="1" noChangeAspect="1" noMove="1" noResize="1" noEditPoints="1" noAdjustHandles="1" noChangeArrowheads="1" noChangeShapeType="1" noTextEdit="1"/>
              </p:cNvSpPr>
              <p:nvPr/>
            </p:nvSpPr>
            <p:spPr>
              <a:xfrm>
                <a:off x="722376" y="2281877"/>
                <a:ext cx="7434072" cy="1796034"/>
              </a:xfrm>
              <a:prstGeom prst="rect">
                <a:avLst/>
              </a:prstGeom>
              <a:blipFill rotWithShape="1">
                <a:blip r:embed="rId3"/>
                <a:stretch>
                  <a:fillRect l="-5" t="-18" r="7"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1_1#ed52686ed?vop=1&amp;pid=be54ff9d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米曲霉是好氧菌，第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天溶解氧逐渐下降，说明米曲霉代谢旺盛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，它可分泌蛋白酶等酶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，蛋白酶能水解大豆中的蛋白质，A正确；第2天加入酵母菌，第2天溶解氧含量为0，第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天酵母菌占主导地位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，进行无氧呼吸产生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下降，B正确；第5天加入乳酸菌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无氧呼吸产生乳酸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回升可能是其他微生物代谢活动增强所致，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；发酵过程氧气含量不断下降，依次添加好氧菌、兼性厌氧菌和厌氧菌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，各阶段菌种添加顺序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体现发酵条件对微生物种类的选择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51_1#ed52686ed?vop=1&amp;pid=be54ff9d0&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715"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2_1#06ea893d2?pid=be54ff9d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某生物活动小组以萝卜为材料分别用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3种不同浓度的食盐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制作泡菜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，如图是活动小组记录的亚硝酸盐含量与发酵天数的关系图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3_1#06ea893d2.bracket?pid=be54ff9d0&amp;color=0,0,0&amp;vpa=17&amp;vtp=1&amp;bbb=1"/>
          <p:cNvSpPr/>
          <p:nvPr/>
        </p:nvSpPr>
        <p:spPr>
          <a:xfrm>
            <a:off x="922401" y="18673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pic>
        <p:nvPicPr>
          <p:cNvPr id="4" name="QC_4_BD.52_2#06ea893d2?htil=5&amp;pid=be54ff9d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96896" y="2408878"/>
            <a:ext cx="3557016" cy="18105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2_3#06ea893d2.choices?htil=5&amp;pid=be54ff9d0&amp;color=0,0,0&amp;vtp=1&amp;bbb=1&amp;hb=1"/>
          <p:cNvSpPr/>
          <p:nvPr/>
        </p:nvSpPr>
        <p:spPr>
          <a:xfrm>
            <a:off x="722376" y="2334075"/>
            <a:ext cx="7068312"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A.该实验自变量为发酵时间，因变量是亚硝酸盐含量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.泡菜的最佳食用时间应在发酵的第5天左右</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.先用沸水短时间处理萝卜条，再添加陈泡菜水可缩短腌制时间</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.食盐溶液的浓度越高，亚硝酸盐含量的峰值越低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，这与抑制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其他杂菌繁殖有关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5b4be5b40?pid=02e722c3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[河南南阳十校2025高二联考]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下列有关传统发酵技术的叙述，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5b4be5b40.bracket?pid=02e722c35&amp;color=0,0,0&amp;vpa=1&amp;vtp=1"/>
          <p:cNvSpPr/>
          <p:nvPr/>
        </p:nvSpPr>
        <p:spPr>
          <a:xfrm>
            <a:off x="9134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5b4be5b40.choices?pid=02e722c35&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A.发酵利用的是微生物的无氧呼吸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.菌种差异、不明杂菌等往往会造成传统发酵食品的品质不一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.不同发酵产品所用原料必定不同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.传统发酵技术通常需要人为严格控制发酵条件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4_1#06ea893d2?vop=1&amp;pid=be54ff9d0&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该实验的自变量为发酵时间和食盐溶液浓度，因变量为亚硝酸盐含量，A错误；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5天时，三组泡菜的亚硝酸盐含量均较高，不宜此时食用，B错误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；用沸水短时间处理萝卜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，可消灭表面杂菌，而陈泡菜水中含有一定量的乳酸菌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，再加入一些陈泡菜水可以缩短腌制时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，C正确；据图分析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食盐溶液条件下，亚硝酸盐含量的峰值高于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食盐溶液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盐溶液的浓度越高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，亚硝酸盐含量的峰值越低，D错误。</a:t>
                </a:r>
                <a:endParaRPr lang="en-US" altLang="zh-CN" sz="2200" dirty="0"/>
              </a:p>
            </p:txBody>
          </p:sp>
        </mc:Choice>
        <mc:Fallback>
          <p:sp>
            <p:nvSpPr>
              <p:cNvPr id="2" name="QC_4_AS.54_1#06ea893d2?vop=1&amp;pid=be54ff9d0&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1482"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5_1#1078798b8?pid=be54ff9d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[福建厦门2025高二期末]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马奶中某些微生物能水解乳糖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，水解产物再由酵母菌进行进一步发酵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形成马奶酒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，研究人员探究了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型酵母菌在马奶中的发酵情况，结果如下图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5_1#1078798b8?pid=be54ff9d0&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4_AN.56_1#1078798b8.bracket?pid=be54ff9d0&amp;color=0,0,0&amp;vpa=18&amp;vtp=1"/>
          <p:cNvSpPr/>
          <p:nvPr/>
        </p:nvSpPr>
        <p:spPr>
          <a:xfrm>
            <a:off x="243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55_3#1078798b8?htil=1&amp;pid=be54ff9d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093976" y="2408877"/>
            <a:ext cx="2624328"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55_4#1078798b8?htil=1&amp;pid=be54ff9d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70648" y="2408877"/>
            <a:ext cx="2624328"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4_BD.55_5#1078798b8.choices?pid=be54ff9d0&amp;color=0,0,0&amp;vtp=1&amp;bbb=1"/>
              <p:cNvSpPr/>
              <p:nvPr/>
            </p:nvSpPr>
            <p:spPr>
              <a:xfrm>
                <a:off x="722376" y="44281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A.乳糖水解产物能与斐林试剂反应形成砖红色沉淀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.发酵后期酒精浓度保持不变的原因是原料被耗尽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型酵母菌优先利用的糖类与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型酵母菌不同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型酵母菌生产酒精的效率比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型酵母菌高</a:t>
                </a:r>
                <a:endParaRPr lang="en-US" altLang="zh-CN" sz="2000" dirty="0"/>
              </a:p>
            </p:txBody>
          </p:sp>
        </mc:Choice>
        <mc:Fallback>
          <p:sp>
            <p:nvSpPr>
              <p:cNvPr id="6" name="QC_4_BD.55_5#1078798b8.choices?pid=be54ff9d0&amp;color=0,0,0&amp;vtp=1&amp;bbb=1"/>
              <p:cNvSpPr>
                <a:spLocks noRot="1" noChangeAspect="1" noMove="1" noResize="1" noEditPoints="1" noAdjustHandles="1" noChangeArrowheads="1" noChangeShapeType="1" noTextEdit="1"/>
              </p:cNvSpPr>
              <p:nvPr/>
            </p:nvSpPr>
            <p:spPr>
              <a:xfrm>
                <a:off x="722376" y="4428177"/>
                <a:ext cx="10753344" cy="1796034"/>
              </a:xfrm>
              <a:prstGeom prst="rect">
                <a:avLst/>
              </a:prstGeom>
              <a:blipFill rotWithShape="1">
                <a:blip r:embed="rId4"/>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7_1#1078798b8?vop=1&amp;pid=be54ff9d0&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57_2#1078798b8?vop=1&amp;pid=be54ff9d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622898" y="1513528"/>
            <a:ext cx="2943156" cy="4679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8_1#1078798b8?vop=1&amp;pid=be54ff9d0&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乳糖的水解产物是葡萄糖和半乳糖，两者均是还原糖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，还原糖在水浴加热条件下可以与斐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林试剂发生反应产生砖红色沉淀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，A正确；发酵后期，糖源（葡萄糖和半乳糖）消耗完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停止发酵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，导致酒精浓度保持不变，B正确。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9_1#83b06ba74?pid=be54ff9d0&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[黑龙江哈尔滨师范大学附中2025高二月考]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我国制作青梅酒有悠久的历史。图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1为制作青梅果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酒的简易装置图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；由于青梅果肉含糖量低，常在青梅果浆中加入白砂糖后再进行酿制，图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青梅果浆中添加白砂糖对酒精度和果酒感官评分的影响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（感官评分越高，果酒的品质越好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59_3#83b06ba74?iti=3&amp;htil=1&amp;pid=be54ff9d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441448" y="3305371"/>
            <a:ext cx="1929384" cy="1426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59_4#83b06ba74?iti=4&amp;htil=1&amp;pid=be54ff9d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23176" y="2875603"/>
            <a:ext cx="3319272"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59_5#83b06ba74?iti=3&amp;htil=1&amp;pid=be54ff9d0&amp;color=0,0,0&amp;vtp=1&amp;bbb=1"/>
          <p:cNvSpPr/>
          <p:nvPr/>
        </p:nvSpPr>
        <p:spPr>
          <a:xfrm>
            <a:off x="3175953" y="485883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59_6#83b06ba74?iti=4&amp;htil=1&amp;pid=be54ff9d0&amp;color=0,0,0&amp;vtp=1&amp;bbb=1"/>
          <p:cNvSpPr/>
          <p:nvPr/>
        </p:nvSpPr>
        <p:spPr>
          <a:xfrm>
            <a:off x="8552624" y="48679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0_1#ce35ee98f?pid=83b06ba74&amp;color=0,0,0&amp;vtp=1&amp;bt=1&amp;bbb=1&amp;hb=1"/>
              <p:cNvSpPr/>
              <p:nvPr/>
            </p:nvSpPr>
            <p:spPr>
              <a:xfrm>
                <a:off x="722376" y="969265"/>
                <a:ext cx="10753344" cy="12654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1装置中安置排气口的目的是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，排气口要通过一个长而弯曲的胶管与瓶身连接，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温度是影响酵母菌生长的重要因素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，酿酒酵母的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最适生长温度约为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60_1#ce35ee98f?pid=83b06ba74&amp;color=0,0,0&amp;vtp=1&amp;bt=1&amp;bbb=1&amp;hb=1"/>
              <p:cNvSpPr>
                <a:spLocks noRot="1" noChangeAspect="1" noMove="1" noResize="1" noEditPoints="1" noAdjustHandles="1" noChangeArrowheads="1" noChangeShapeType="1" noTextEdit="1"/>
              </p:cNvSpPr>
              <p:nvPr/>
            </p:nvSpPr>
            <p:spPr>
              <a:xfrm>
                <a:off x="722376" y="969265"/>
                <a:ext cx="10753344" cy="1265428"/>
              </a:xfrm>
              <a:prstGeom prst="rect">
                <a:avLst/>
              </a:prstGeom>
              <a:blipFill rotWithShape="1">
                <a:blip r:embed="rId1"/>
                <a:stretch>
                  <a:fillRect l="-4" t="-20" r="-1996" b="-335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61_1#ce35ee98f.blank?pid=83b06ba74&amp;color=0,0,0&amp;vpa=19&amp;vtp=1&amp;bbb=1"/>
              <p:cNvSpPr/>
              <p:nvPr/>
            </p:nvSpPr>
            <p:spPr>
              <a:xfrm>
                <a:off x="4867339" y="1008634"/>
                <a:ext cx="1090041"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排出</a:t>
                </a:r>
                <a14:m>
                  <m:oMath xmlns:m="http://schemas.openxmlformats.org/officeDocument/2006/math">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𝐂𝐎</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5_AN.61_1#ce35ee98f.blank?pid=83b06ba74&amp;color=0,0,0&amp;vpa=19&amp;vtp=1&amp;bbb=1"/>
              <p:cNvSpPr>
                <a:spLocks noRot="1" noChangeAspect="1" noMove="1" noResize="1" noEditPoints="1" noAdjustHandles="1" noChangeArrowheads="1" noChangeShapeType="1" noTextEdit="1"/>
              </p:cNvSpPr>
              <p:nvPr/>
            </p:nvSpPr>
            <p:spPr>
              <a:xfrm>
                <a:off x="4867339" y="1008634"/>
                <a:ext cx="1090041" cy="298577"/>
              </a:xfrm>
              <a:prstGeom prst="rect">
                <a:avLst/>
              </a:prstGeom>
              <a:blipFill rotWithShape="1">
                <a:blip r:embed="rId2"/>
                <a:stretch>
                  <a:fillRect l="-6" t="-3913" r="41" b="-6253"/>
                </a:stretch>
              </a:blipFill>
            </p:spPr>
            <p:txBody>
              <a:bodyPr/>
              <a:lstStyle/>
              <a:p>
                <a:r>
                  <a:rPr lang="zh-CN" altLang="en-US">
                    <a:noFill/>
                  </a:rPr>
                  <a:t> </a:t>
                </a:r>
              </a:p>
            </p:txBody>
          </p:sp>
        </mc:Fallback>
      </mc:AlternateContent>
      <p:sp>
        <p:nvSpPr>
          <p:cNvPr id="4" name="QB_5_AN.62_1#ce35ee98f.blank?pid=83b06ba74&amp;color=0,0,0&amp;vpa=20&amp;vtp=1&amp;bbb=1"/>
          <p:cNvSpPr/>
          <p:nvPr/>
        </p:nvSpPr>
        <p:spPr>
          <a:xfrm>
            <a:off x="1493901" y="1378205"/>
            <a:ext cx="4248150" cy="399034"/>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避免空气中其他微生物进入发酵装置</a:t>
            </a:r>
            <a:endParaRPr lang="en-US" altLang="zh-CN" sz="2000" dirty="0">
              <a:solidFill>
                <a:srgbClr val="00B050"/>
              </a:solidFill>
            </a:endParaRPr>
          </a:p>
        </p:txBody>
      </p:sp>
      <p:sp>
        <p:nvSpPr>
          <p:cNvPr id="5" name="QB_5_AN.63_1#ce35ee98f.blank?pid=83b06ba74&amp;color=0,0,0&amp;vpa=21&amp;vtp=1&amp;bbb=1"/>
          <p:cNvSpPr/>
          <p:nvPr/>
        </p:nvSpPr>
        <p:spPr>
          <a:xfrm>
            <a:off x="2738501" y="1803020"/>
            <a:ext cx="498475"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S.64_1#ce35ee98f?vop=1&amp;pid=83b06ba74&amp;color=0,0,0&amp;vtp=1&amp;bbb=1&amp;hb=1"/>
              <p:cNvSpPr/>
              <p:nvPr/>
            </p:nvSpPr>
            <p:spPr>
              <a:xfrm>
                <a:off x="722376" y="2235835"/>
                <a:ext cx="10753344" cy="1278509"/>
              </a:xfrm>
              <a:prstGeom prst="rect">
                <a:avLst/>
              </a:prstGeom>
              <a:noFill/>
            </p:spPr>
            <p:txBody>
              <a:bodyPr wrap="none" lIns="0" tIns="0" rIns="0" bIns="0" rtlCol="0" anchor="t"/>
              <a:lstStyle/>
              <a:p>
                <a:pPr algn="l" latinLnBrk="1">
                  <a:lnSpc>
                    <a:spcPts val="3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在果酒发酵过程中，酵母菌进行无氧呼吸产生酒精和</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，安置排气口是为了排出发酵过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程中产生的</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。排气口通过长而弯曲的胶管与瓶身连接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，这样可以避免空气中其他微生物进入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发酵装置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（或防止被空气中的微生物污染）。酿酒酵母的最适生长温度约为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28</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64_1#ce35ee98f?vop=1&amp;pid=83b06ba74&amp;color=0,0,0&amp;vtp=1&amp;bbb=1&amp;hb=1"/>
              <p:cNvSpPr>
                <a:spLocks noRot="1" noChangeAspect="1" noMove="1" noResize="1" noEditPoints="1" noAdjustHandles="1" noChangeArrowheads="1" noChangeShapeType="1" noTextEdit="1"/>
              </p:cNvSpPr>
              <p:nvPr/>
            </p:nvSpPr>
            <p:spPr>
              <a:xfrm>
                <a:off x="722376" y="2235835"/>
                <a:ext cx="10753344" cy="1278509"/>
              </a:xfrm>
              <a:prstGeom prst="rect">
                <a:avLst/>
              </a:prstGeom>
              <a:blipFill rotWithShape="1">
                <a:blip r:embed="rId3"/>
                <a:stretch>
                  <a:fillRect l="-4" b="-3308"/>
                </a:stretch>
              </a:blipFill>
            </p:spPr>
            <p:txBody>
              <a:bodyPr/>
              <a:lstStyle/>
              <a:p>
                <a:r>
                  <a:rPr lang="zh-CN" altLang="en-US">
                    <a:noFill/>
                  </a:rPr>
                  <a:t> </a:t>
                </a:r>
              </a:p>
            </p:txBody>
          </p:sp>
        </mc:Fallback>
      </mc:AlternateContent>
      <p:sp>
        <p:nvSpPr>
          <p:cNvPr id="7" name="QB_5_BD.65_1#dac560399?pid=83b06ba74&amp;color=0,0,0&amp;vtp=1&amp;bbb=1&amp;hb=1"/>
          <p:cNvSpPr/>
          <p:nvPr/>
        </p:nvSpPr>
        <p:spPr>
          <a:xfrm>
            <a:off x="722376" y="3522599"/>
            <a:ext cx="10753344" cy="1578991"/>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（2）传统家庭制作青梅酒的过程中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填“需要”或“不需要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”）添加酵母菌菌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。酵母菌发酵产生酒精的原理是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6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750" b="1" i="0" u="sng" kern="0" spc="-99900">
                <a:solidFill>
                  <a:srgbClr val="FF00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反应底物是葡萄糖，用反应简式表示）。</a:t>
            </a:r>
            <a:endParaRPr lang="en-US" altLang="zh-CN" sz="2000" dirty="0">
              <a:solidFill>
                <a:srgbClr val="000000"/>
              </a:solidFill>
            </a:endParaRPr>
          </a:p>
        </p:txBody>
      </p:sp>
      <p:sp>
        <p:nvSpPr>
          <p:cNvPr id="8" name="QB_5_AN.66_1#dac560399.blank?pid=83b06ba74&amp;color=0,0,0&amp;vpa=22&amp;vtp=1&amp;bbb=1"/>
          <p:cNvSpPr/>
          <p:nvPr/>
        </p:nvSpPr>
        <p:spPr>
          <a:xfrm>
            <a:off x="5453126" y="3487039"/>
            <a:ext cx="946150" cy="399034"/>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不需要</a:t>
            </a:r>
            <a:endParaRPr lang="en-US" altLang="zh-CN" sz="2000" dirty="0">
              <a:solidFill>
                <a:srgbClr val="00B050"/>
              </a:solidFill>
            </a:endParaRPr>
          </a:p>
        </p:txBody>
      </p:sp>
      <p:sp>
        <p:nvSpPr>
          <p:cNvPr id="9" name="QB_5_AN.67_1#dac560399.blank?pid=83b06ba74&amp;color=0,0,0&amp;vpa=23&amp;vtp=1&amp;bbb=1"/>
          <p:cNvSpPr/>
          <p:nvPr/>
        </p:nvSpPr>
        <p:spPr>
          <a:xfrm>
            <a:off x="2001901" y="3931539"/>
            <a:ext cx="2978150" cy="399034"/>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青梅果皮上附着有酵母菌</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10" name="QB_5_AN.68_1#dac560399.blank?pid=83b06ba74&amp;color=0,0,0&amp;vpa=24&amp;vtp=1&amp;bbb=1&amp;rh=43.6"/>
              <p:cNvSpPr/>
              <p:nvPr/>
            </p:nvSpPr>
            <p:spPr>
              <a:xfrm>
                <a:off x="706500" y="4522089"/>
                <a:ext cx="4306126" cy="553720"/>
              </a:xfrm>
              <a:prstGeom prst="rect">
                <a:avLst/>
              </a:prstGeom>
              <a:noFill/>
            </p:spPr>
            <p:txBody>
              <a:bodyPr wrap="none" lIns="0" tIns="0" rIns="0" bIns="0" rtlCol="0" anchor="t"/>
              <a:lstStyle/>
              <a:p>
                <a:pPr algn="ctr" latinLnBrk="1">
                  <a:lnSpc>
                    <a:spcPts val="5700"/>
                  </a:lnSpc>
                </a:pPr>
                <a14:m>
                  <m:oMath xmlns:m="http://schemas.openxmlformats.org/officeDocument/2006/math">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sub>
                    </m:sSub>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𝟏𝟐</m:t>
                        </m:r>
                      </m:sub>
                    </m:sSub>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𝐎</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sub>
                    </m:sSub>
                    <m:r>
                      <a:rPr lang="en-US" altLang="zh-CN" sz="2000" b="1" i="0"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mPr>
                      <m:mr>
                        <m:e>
                          <m:groupChr>
                            <m:groupChrPr>
                              <m:chr m:val="→"/>
                              <m:vertJc m:val="bot"/>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groupChrPr>
                            <m:e>
                              <m:r>
                                <a:rPr lang="en-US" altLang="zh-CN" sz="2000" b="1">
                                  <a:solidFill>
                                    <a:srgbClr val="00B050"/>
                                  </a:solidFill>
                                  <a:latin typeface="Cambria Math" panose="02040503050406030204" pitchFamily="34" charset="0"/>
                                </a:rPr>
                                <m:t>酶</m:t>
                              </m:r>
                            </m:e>
                          </m:groupChr>
                        </m:e>
                      </m:mr>
                      <m:mr>
                        <m:e>
                          <m:r>
                            <a:rPr lang="en-US" altLang="zh-CN" sz="2000" b="1" i="0"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e>
                      </m:mr>
                    </m:m>
                    <m:r>
                      <a:rPr lang="en-US" altLang="zh-CN" sz="2000" b="1" i="0"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sub>
                    </m:sSub>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𝐎𝐇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𝐂𝐎</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100" dirty="0">
                  <a:solidFill>
                    <a:srgbClr val="00B050"/>
                  </a:solidFill>
                </a:endParaRPr>
              </a:p>
            </p:txBody>
          </p:sp>
        </mc:Choice>
        <mc:Fallback>
          <p:sp>
            <p:nvSpPr>
              <p:cNvPr id="10" name="QB_5_AN.68_1#dac560399.blank?pid=83b06ba74&amp;color=0,0,0&amp;vpa=24&amp;vtp=1&amp;bbb=1&amp;rh=43.6"/>
              <p:cNvSpPr>
                <a:spLocks noRot="1" noChangeAspect="1" noMove="1" noResize="1" noEditPoints="1" noAdjustHandles="1" noChangeArrowheads="1" noChangeShapeType="1" noTextEdit="1"/>
              </p:cNvSpPr>
              <p:nvPr/>
            </p:nvSpPr>
            <p:spPr>
              <a:xfrm>
                <a:off x="706500" y="4522089"/>
                <a:ext cx="4306126" cy="553720"/>
              </a:xfrm>
              <a:prstGeom prst="rect">
                <a:avLst/>
              </a:prstGeom>
              <a:blipFill rotWithShape="1">
                <a:blip r:embed="rId4"/>
                <a:stretch>
                  <a:fillRect l="-9" t="-46" r="13" b="-3068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QB_5_AS.69_1#dac560399?vop=1&amp;pid=83b06ba74&amp;color=0,0,0&amp;vtp=1&amp;bbb=1&amp;hb=1"/>
              <p:cNvSpPr/>
              <p:nvPr/>
            </p:nvSpPr>
            <p:spPr>
              <a:xfrm>
                <a:off x="722376" y="5097398"/>
                <a:ext cx="10753344" cy="122091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传统家庭制作青梅酒时，一般不需要添加酵母菌菌种，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因为青梅果皮上附着有野生酵母菌。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酵母菌利用葡萄糖产生酒精的反应简式为</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Sub>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b>
                    </m:sSub>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Sub>
                    <m:r>
                      <a:rPr lang="en-US" altLang="zh-CN" sz="2000" b="0" i="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mPr>
                      <m:mr>
                        <m:e>
                          <m:groupChr>
                            <m:groupChrPr>
                              <m:chr m:val="→"/>
                              <m:vertJc m:val="bot"/>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groupChrPr>
                            <m:e>
                              <m:r>
                                <a:rPr lang="en-US" altLang="zh-CN" sz="2000" b="0">
                                  <a:solidFill>
                                    <a:srgbClr val="000000"/>
                                  </a:solidFill>
                                  <a:latin typeface="Cambria Math" panose="02040503050406030204" pitchFamily="34" charset="0"/>
                                </a:rPr>
                                <m:t>酶</m:t>
                              </m:r>
                            </m:e>
                          </m:groupChr>
                        </m:e>
                      </m:mr>
                      <m:mr>
                        <m:e>
                          <m:r>
                            <a:rPr lang="en-US" altLang="zh-CN" sz="2000" b="0" i="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e>
                      </m:mr>
                    </m:m>
                    <m:r>
                      <a:rPr lang="en-US" altLang="zh-CN" sz="2000" b="0" i="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b>
                    </m:sSub>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+能量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11" name="QB_5_AS.69_1#dac560399?vop=1&amp;pid=83b06ba74&amp;color=0,0,0&amp;vtp=1&amp;bbb=1&amp;hb=1"/>
              <p:cNvSpPr>
                <a:spLocks noRot="1" noChangeAspect="1" noMove="1" noResize="1" noEditPoints="1" noAdjustHandles="1" noChangeArrowheads="1" noChangeShapeType="1" noTextEdit="1"/>
              </p:cNvSpPr>
              <p:nvPr/>
            </p:nvSpPr>
            <p:spPr>
              <a:xfrm>
                <a:off x="722376" y="5097398"/>
                <a:ext cx="10753344" cy="1220915"/>
              </a:xfrm>
              <a:prstGeom prst="rect">
                <a:avLst/>
              </a:prstGeom>
              <a:blipFill rotWithShape="1">
                <a:blip r:embed="rId5"/>
                <a:stretch>
                  <a:fillRect l="-4" t="-21" r="-2185" b="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0">
                                            <p:bg/>
                                          </p:spTgt>
                                        </p:tgtEl>
                                        <p:attrNameLst>
                                          <p:attrName>style.visibility</p:attrName>
                                        </p:attrNameLst>
                                      </p:cBhvr>
                                      <p:to>
                                        <p:strVal val="visible"/>
                                      </p:to>
                                    </p:set>
                                    <p:animEffect transition="in" filter="fade">
                                      <p:cBhvr>
                                        <p:cTn id="61" dur="500"/>
                                        <p:tgtEl>
                                          <p:spTgt spid="10">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
                                            <p:txEl>
                                              <p:pRg st="0" end="0"/>
                                            </p:txEl>
                                          </p:spTgt>
                                        </p:tgtEl>
                                        <p:attrNameLst>
                                          <p:attrName>style.visibility</p:attrName>
                                        </p:attrNameLst>
                                      </p:cBhvr>
                                      <p:to>
                                        <p:strVal val="visible"/>
                                      </p:to>
                                    </p:set>
                                    <p:animEffect transition="in" filter="fade">
                                      <p:cBhvr>
                                        <p:cTn id="64" dur="500"/>
                                        <p:tgtEl>
                                          <p:spTgt spid="10">
                                            <p:txEl>
                                              <p:pRg st="0" end="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1">
                                            <p:bg/>
                                          </p:spTgt>
                                        </p:tgtEl>
                                        <p:attrNameLst>
                                          <p:attrName>style.visibility</p:attrName>
                                        </p:attrNameLst>
                                      </p:cBhvr>
                                      <p:to>
                                        <p:strVal val="visible"/>
                                      </p:to>
                                    </p:set>
                                    <p:animEffect transition="in" filter="fade">
                                      <p:cBhvr>
                                        <p:cTn id="69" dur="500"/>
                                        <p:tgtEl>
                                          <p:spTgt spid="11">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xEl>
                                              <p:pRg st="0" end="0"/>
                                            </p:txEl>
                                          </p:spTgt>
                                        </p:tgtEl>
                                        <p:attrNameLst>
                                          <p:attrName>style.visibility</p:attrName>
                                        </p:attrNameLst>
                                      </p:cBhvr>
                                      <p:to>
                                        <p:strVal val="visible"/>
                                      </p:to>
                                    </p:set>
                                    <p:animEffect transition="in" filter="fade">
                                      <p:cBhvr>
                                        <p:cTn id="72" dur="500"/>
                                        <p:tgtEl>
                                          <p:spTgt spid="11">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1">
                                            <p:txEl>
                                              <p:pRg st="1" end="1"/>
                                            </p:txEl>
                                          </p:spTgt>
                                        </p:tgtEl>
                                        <p:attrNameLst>
                                          <p:attrName>style.visibility</p:attrName>
                                        </p:attrNameLst>
                                      </p:cBhvr>
                                      <p:to>
                                        <p:strVal val="visible"/>
                                      </p:to>
                                    </p:set>
                                    <p:animEffect transition="in" filter="fade">
                                      <p:cBhvr>
                                        <p:cTn id="75"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P spid="10" grpId="0" animBg="1" build="p"/>
      <p:bldP spid="11"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70_1#8db98beac?pid=83b06ba74&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（3）图2中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，果浆中初始糖浓度为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时制作的青梅酒的品质最好，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初始糖浓度达到一定值后，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青梅酒的酒精度随初始糖浓度的增加而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70_1#8db98beac?pid=83b06ba74&amp;color=0,0,0&amp;vtp=1&amp;bt=1&amp;bbb=1&amp;hb=1"/>
              <p:cNvSpPr>
                <a:spLocks noRot="1" noChangeAspect="1" noMove="1" noResize="1" noEditPoints="1" noAdjustHandles="1" noChangeArrowheads="1" noChangeShapeType="1" noTextEdit="1"/>
              </p:cNvSpPr>
              <p:nvPr/>
            </p:nvSpPr>
            <p:spPr>
              <a:xfrm>
                <a:off x="722376" y="969264"/>
                <a:ext cx="10753344" cy="1300353"/>
              </a:xfrm>
              <a:prstGeom prst="rect">
                <a:avLst/>
              </a:prstGeom>
              <a:blipFill rotWithShape="1">
                <a:blip r:embed="rId1"/>
                <a:stretch>
                  <a:fillRect l="-4" t="-20" r="-2917" b="-3506"/>
                </a:stretch>
              </a:blipFill>
            </p:spPr>
            <p:txBody>
              <a:bodyPr/>
              <a:lstStyle/>
              <a:p>
                <a:r>
                  <a:rPr lang="zh-CN" altLang="en-US">
                    <a:noFill/>
                  </a:rPr>
                  <a:t> </a:t>
                </a:r>
              </a:p>
            </p:txBody>
          </p:sp>
        </mc:Fallback>
      </mc:AlternateContent>
      <p:sp>
        <p:nvSpPr>
          <p:cNvPr id="3" name="QB_5_AN.71_1#8db98beac.blank?pid=83b06ba74&amp;color=0,0,0&amp;vpa=25&amp;vtp=1&amp;bbb=1"/>
          <p:cNvSpPr/>
          <p:nvPr/>
        </p:nvSpPr>
        <p:spPr>
          <a:xfrm>
            <a:off x="4560951" y="931164"/>
            <a:ext cx="498475"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2000" dirty="0"/>
          </a:p>
        </p:txBody>
      </p:sp>
      <p:sp>
        <p:nvSpPr>
          <p:cNvPr id="4" name="QB_5_AN.72_1#8db98beac.blank?pid=83b06ba74&amp;color=0,0,0&amp;vpa=26&amp;vtp=1&amp;bbb=1"/>
          <p:cNvSpPr/>
          <p:nvPr/>
        </p:nvSpPr>
        <p:spPr>
          <a:xfrm>
            <a:off x="5049901" y="138836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p:txBody>
      </p:sp>
      <p:sp>
        <p:nvSpPr>
          <p:cNvPr id="5" name="QB_5_AN.73_1#8db98beac.blank?pid=83b06ba74&amp;color=0,0,0&amp;vpa=27&amp;vtp=1&amp;bbb=1&amp;hb=1"/>
          <p:cNvSpPr/>
          <p:nvPr/>
        </p:nvSpPr>
        <p:spPr>
          <a:xfrm>
            <a:off x="722377" y="13883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糖浓度过高导致青梅果浆的渗透压</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过高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，使酵母菌因失水而数量减少、代谢活动减弱</a:t>
            </a:r>
            <a:endParaRPr lang="en-US" altLang="zh-CN" sz="2000" dirty="0"/>
          </a:p>
        </p:txBody>
      </p:sp>
      <mc:AlternateContent xmlns:mc="http://schemas.openxmlformats.org/markup-compatibility/2006">
        <mc:Choice xmlns:a14="http://schemas.microsoft.com/office/drawing/2010/main" Requires="a14">
          <p:sp>
            <p:nvSpPr>
              <p:cNvPr id="6" name="QB_5_AS.74_1#8db98beac?vop=1&amp;pid=83b06ba74&amp;color=0,0,0&amp;vtp=1&amp;bbb=1&amp;hb=1"/>
              <p:cNvSpPr/>
              <p:nvPr/>
            </p:nvSpPr>
            <p:spPr>
              <a:xfrm>
                <a:off x="722376" y="22796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由图2可知，果浆中初始糖浓度为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时，感官评分最高，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即此时制作的青梅酒品质最好。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初始糖浓度达到一定值后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，青梅酒的酒精度随初始糖浓度的增加而降低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，原因可能是糖浓度过高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导致青梅果浆的渗透压过高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，使酵母菌因失水而数量减少、代谢活动减弱，影响了酒精的产生。</a:t>
                </a:r>
                <a:endParaRPr lang="en-US" altLang="zh-CN" sz="2200" dirty="0"/>
              </a:p>
            </p:txBody>
          </p:sp>
        </mc:Choice>
        <mc:Fallback>
          <p:sp>
            <p:nvSpPr>
              <p:cNvPr id="6" name="QB_5_AS.74_1#8db98beac?vop=1&amp;pid=83b06ba74&amp;color=0,0,0&amp;vtp=1&amp;bbb=1&amp;hb=1"/>
              <p:cNvSpPr>
                <a:spLocks noRot="1" noChangeAspect="1" noMove="1" noResize="1" noEditPoints="1" noAdjustHandles="1" noChangeArrowheads="1" noChangeShapeType="1" noTextEdit="1"/>
              </p:cNvSpPr>
              <p:nvPr/>
            </p:nvSpPr>
            <p:spPr>
              <a:xfrm>
                <a:off x="722376" y="2279650"/>
                <a:ext cx="10753344" cy="1326134"/>
              </a:xfrm>
              <a:prstGeom prst="rect">
                <a:avLst/>
              </a:prstGeom>
              <a:blipFill rotWithShape="1">
                <a:blip r:embed="rId2"/>
                <a:stretch>
                  <a:fillRect l="-4" r="-1199" b="-3428"/>
                </a:stretch>
              </a:blipFill>
            </p:spPr>
            <p:txBody>
              <a:bodyPr/>
              <a:lstStyle/>
              <a:p>
                <a:r>
                  <a:rPr lang="zh-CN" altLang="en-US">
                    <a:noFill/>
                  </a:rPr>
                  <a:t> </a:t>
                </a:r>
              </a:p>
            </p:txBody>
          </p:sp>
        </mc:Fallback>
      </mc:AlternateContent>
      <p:sp>
        <p:nvSpPr>
          <p:cNvPr id="7" name="QB_5_BD.75_1#28f2820fd?pid=83b06ba74&amp;color=0,0,0&amp;vtp=1&amp;bbb=1&amp;hb=1"/>
          <p:cNvSpPr/>
          <p:nvPr/>
        </p:nvSpPr>
        <p:spPr>
          <a:xfrm>
            <a:off x="722376" y="365734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（4）我国自古就有青梅泡酒的习俗，即将青梅浸泡在酒中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,利用酒溶液的高浓度来保存青梅及其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。与青梅酿酒相比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，两者的本质区别是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8" name="QB_5_AN.76_1#28f2820fd.blank?pid=83b06ba74&amp;color=0,0,0&amp;vpa=28&amp;vtp=1&amp;bbb=1&amp;hb=1"/>
          <p:cNvSpPr/>
          <p:nvPr/>
        </p:nvSpPr>
        <p:spPr>
          <a:xfrm>
            <a:off x="722377" y="4076446"/>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青梅泡酒会将青梅中有机物溶解在酒精中，青</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梅酿酒是利用微生物发酵产生酒精</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（合理即可）</a:t>
            </a:r>
            <a:endParaRPr lang="en-US" altLang="zh-CN" sz="2000" dirty="0"/>
          </a:p>
        </p:txBody>
      </p:sp>
      <p:sp>
        <p:nvSpPr>
          <p:cNvPr id="9" name="QB_5_AS.77_1#28f2820fd?vop=1&amp;pid=83b06ba74&amp;color=0,0,0&amp;vtp=1&amp;bbb=1&amp;hb=1"/>
          <p:cNvSpPr/>
          <p:nvPr/>
        </p:nvSpPr>
        <p:spPr>
          <a:xfrm>
            <a:off x="722376" y="50591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青梅酿酒是利用酵母菌的无氧呼吸将糖类转化为酒精，是一个发酵过程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；而青梅泡酒是物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质的溶解和浸出过程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，无微生物的代谢活动参与。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Effect transition="in" filter="fade">
                                      <p:cBhvr>
                                        <p:cTn id="59" dur="500"/>
                                        <p:tgtEl>
                                          <p:spTgt spid="9">
                                            <p:bg/>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0" end="0"/>
                                            </p:txEl>
                                          </p:spTgt>
                                        </p:tgtEl>
                                        <p:attrNameLst>
                                          <p:attrName>style.visibility</p:attrName>
                                        </p:attrNameLst>
                                      </p:cBhvr>
                                      <p:to>
                                        <p:strVal val="visible"/>
                                      </p:to>
                                    </p:set>
                                    <p:animEffect transition="in" filter="fade">
                                      <p:cBhvr>
                                        <p:cTn id="62" dur="500"/>
                                        <p:tgtEl>
                                          <p:spTgt spid="9">
                                            <p:txEl>
                                              <p:pRg st="0" end="0"/>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
                                            <p:txEl>
                                              <p:pRg st="1" end="1"/>
                                            </p:txEl>
                                          </p:spTgt>
                                        </p:tgtEl>
                                        <p:attrNameLst>
                                          <p:attrName>style.visibility</p:attrName>
                                        </p:attrNameLst>
                                      </p:cBhvr>
                                      <p:to>
                                        <p:strVal val="visible"/>
                                      </p:to>
                                    </p:set>
                                    <p:animEffect transition="in" filter="fade">
                                      <p:cBhvr>
                                        <p:cTn id="65"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78_1#165e8656c?pid=be54ff9d0&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[广东佛山2025高二期末]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益生菌发酵乳制品不仅营养丰富，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还含有对人体健康有益的益生菌。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为评估唾液链球菌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与动物双歧杆菌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复合发酵对发酵乳品质的影响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，研究人员采用这两种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益生菌菌株对牛乳进行复合发酵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，在发酵终点分别测定单菌发酵组和复合菌株发酵组的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和活菌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，结果如图a和图b所示。</a:t>
                </a:r>
                <a:endParaRPr lang="en-US" altLang="zh-CN" sz="2000" dirty="0"/>
              </a:p>
            </p:txBody>
          </p:sp>
        </mc:Choice>
        <mc:Fallback>
          <p:sp>
            <p:nvSpPr>
              <p:cNvPr id="2" name="QO_4_BD.78_1#165e8656c?pid=be54ff9d0&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1175" b="-2542"/>
                </a:stretch>
              </a:blipFill>
            </p:spPr>
            <p:txBody>
              <a:bodyPr/>
              <a:lstStyle/>
              <a:p>
                <a:r>
                  <a:rPr lang="zh-CN" altLang="en-US">
                    <a:noFill/>
                  </a:rPr>
                  <a:t> </a:t>
                </a:r>
              </a:p>
            </p:txBody>
          </p:sp>
        </mc:Fallback>
      </mc:AlternateContent>
      <p:pic>
        <p:nvPicPr>
          <p:cNvPr id="3" name="QO_4_BD.78_3#165e8656c?iti=5&amp;htil=1&amp;pid=be54ff9d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636776" y="2875603"/>
            <a:ext cx="3538728"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78_4#165e8656c?iti=6&amp;htil=1&amp;pid=be54ff9d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940296" y="3021907"/>
            <a:ext cx="3685032" cy="20208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78_5#165e8656c?iti=5&amp;htil=1&amp;pid=be54ff9d0&amp;color=0,0,0&amp;vtp=1&amp;bbb=1"/>
          <p:cNvSpPr/>
          <p:nvPr/>
        </p:nvSpPr>
        <p:spPr>
          <a:xfrm>
            <a:off x="3180715" y="5160587"/>
            <a:ext cx="4508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a:t>
            </a:r>
            <a:endParaRPr lang="en-US" altLang="zh-CN" sz="2000" dirty="0"/>
          </a:p>
        </p:txBody>
      </p:sp>
      <p:sp>
        <p:nvSpPr>
          <p:cNvPr id="6" name="QO_4_BD.78_6#165e8656c?iti=6&amp;htil=1&amp;pid=be54ff9d0&amp;color=0,0,0&amp;vtp=1&amp;bbb=1"/>
          <p:cNvSpPr/>
          <p:nvPr/>
        </p:nvSpPr>
        <p:spPr>
          <a:xfrm>
            <a:off x="8546274" y="5169731"/>
            <a:ext cx="4730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图b</a:t>
            </a:r>
            <a:endParaRPr lang="en-US" altLang="zh-CN" sz="2000" dirty="0"/>
          </a:p>
        </p:txBody>
      </p:sp>
      <p:sp>
        <p:nvSpPr>
          <p:cNvPr id="7" name="QO_4_BD.78_7#165e8656c?pid=be54ff9d0&amp;color=0,0,0&amp;vtp=1&amp;bbb=1"/>
          <p:cNvSpPr/>
          <p:nvPr/>
        </p:nvSpPr>
        <p:spPr>
          <a:xfrm>
            <a:off x="722376" y="5627312"/>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79_1#bb2803a20?pid=165e8656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填“有”或“没有”）以核膜为界限的细胞核。</a:t>
                </a:r>
                <a:endParaRPr lang="en-US" altLang="zh-CN" sz="2000" dirty="0">
                  <a:solidFill>
                    <a:srgbClr val="000000"/>
                  </a:solidFill>
                </a:endParaRPr>
              </a:p>
            </p:txBody>
          </p:sp>
        </mc:Choice>
        <mc:Fallback>
          <p:sp>
            <p:nvSpPr>
              <p:cNvPr id="2" name="QB_5_BD.79_1#bb2803a20?pid=165e8656c&amp;color=0,0,0&amp;vtp=1&amp;bt=1&amp;bbb=1"/>
              <p:cNvSpPr>
                <a:spLocks noRot="1" noChangeAspect="1" noMove="1" noResize="1" noEditPoints="1" noAdjustHandles="1" noChangeArrowheads="1" noChangeShapeType="1" noTextEdit="1"/>
              </p:cNvSpPr>
              <p:nvPr/>
            </p:nvSpPr>
            <p:spPr>
              <a:xfrm>
                <a:off x="722376" y="969265"/>
                <a:ext cx="10753344" cy="405003"/>
              </a:xfrm>
              <a:prstGeom prst="rect">
                <a:avLst/>
              </a:prstGeom>
              <a:blipFill rotWithShape="1">
                <a:blip r:embed="rId1"/>
                <a:stretch>
                  <a:fillRect l="-4" t="-63" b="-12825"/>
                </a:stretch>
              </a:blipFill>
            </p:spPr>
            <p:txBody>
              <a:bodyPr/>
              <a:lstStyle/>
              <a:p>
                <a:r>
                  <a:rPr lang="zh-CN" altLang="en-US">
                    <a:noFill/>
                  </a:rPr>
                  <a:t> </a:t>
                </a:r>
              </a:p>
            </p:txBody>
          </p:sp>
        </mc:Fallback>
      </mc:AlternateContent>
      <p:sp>
        <p:nvSpPr>
          <p:cNvPr id="3" name="QB_5_AN.80_1#bb2803a20.blank?pid=165e8656c&amp;color=0,0,0&amp;vpa=29&amp;vtp=1&amp;bbb=1"/>
          <p:cNvSpPr/>
          <p:nvPr/>
        </p:nvSpPr>
        <p:spPr>
          <a:xfrm>
            <a:off x="2211451"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没有</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5_AS.81_1#bb2803a20?vop=1&amp;pid=165e8656c&amp;color=0,0,0&amp;vtp=1&amp;bbb=1&amp;hb=1"/>
              <p:cNvSpPr/>
              <p:nvPr/>
            </p:nvSpPr>
            <p:spPr>
              <a:xfrm>
                <a:off x="722376" y="13843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唾液链球菌</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为细菌，动物双歧杆菌</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也为细菌，二者均属于原核生物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，没有以核膜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为界限的细胞核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5_AS.81_1#bb2803a20?vop=1&amp;pid=165e8656c&amp;color=0,0,0&amp;vtp=1&amp;bbb=1&amp;hb=1"/>
              <p:cNvSpPr>
                <a:spLocks noRot="1" noChangeAspect="1" noMove="1" noResize="1" noEditPoints="1" noAdjustHandles="1" noChangeArrowheads="1" noChangeShapeType="1" noTextEdit="1"/>
              </p:cNvSpPr>
              <p:nvPr/>
            </p:nvSpPr>
            <p:spPr>
              <a:xfrm>
                <a:off x="722376" y="1384300"/>
                <a:ext cx="10753344" cy="907034"/>
              </a:xfrm>
              <a:prstGeom prst="rect">
                <a:avLst/>
              </a:prstGeom>
              <a:blipFill rotWithShape="1">
                <a:blip r:embed="rId2"/>
                <a:stretch>
                  <a:fillRect l="-4" r="-472" b="-50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BD.82_1#641328264?pid=165e8656c&amp;color=0,0,0&amp;vtp=1&amp;bbb=1&amp;hb=1"/>
              <p:cNvSpPr/>
              <p:nvPr/>
            </p:nvSpPr>
            <p:spPr>
              <a:xfrm>
                <a:off x="722376" y="2294255"/>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（2）活菌数变化和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是评价发酵乳制品质量的关键指标。三组实验在发酵终点</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都降低的细胞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学原理是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由图b可知，与单菌发酵相比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，复合发酵时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两种菌株的生长相互</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a分析具体机制可能是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5" name="QB_5_BD.82_1#641328264?pid=165e8656c&amp;color=0,0,0&amp;vtp=1&amp;bbb=1&amp;hb=1"/>
              <p:cNvSpPr>
                <a:spLocks noRot="1" noChangeAspect="1" noMove="1" noResize="1" noEditPoints="1" noAdjustHandles="1" noChangeArrowheads="1" noChangeShapeType="1" noTextEdit="1"/>
              </p:cNvSpPr>
              <p:nvPr/>
            </p:nvSpPr>
            <p:spPr>
              <a:xfrm>
                <a:off x="722376" y="2294255"/>
                <a:ext cx="10753344" cy="1757553"/>
              </a:xfrm>
              <a:prstGeom prst="rect">
                <a:avLst/>
              </a:prstGeom>
              <a:blipFill rotWithShape="1">
                <a:blip r:embed="rId3"/>
                <a:stretch>
                  <a:fillRect l="-4" r="-726" b="-260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N.83_1#641328264.blank?pid=165e8656c&amp;color=0,0,0&amp;vpa=30&amp;vtp=1&amp;bbb=1"/>
              <p:cNvSpPr/>
              <p:nvPr/>
            </p:nvSpPr>
            <p:spPr>
              <a:xfrm>
                <a:off x="1722501" y="2805303"/>
                <a:ext cx="46958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𝐁𝐋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𝐒𝐓</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无氧呼吸产生乳酸，导致</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100" dirty="0">
                  <a:solidFill>
                    <a:srgbClr val="00B050"/>
                  </a:solidFill>
                </a:endParaRPr>
              </a:p>
            </p:txBody>
          </p:sp>
        </mc:Choice>
        <mc:Fallback>
          <p:sp>
            <p:nvSpPr>
              <p:cNvPr id="6" name="QB_5_AN.83_1#641328264.blank?pid=165e8656c&amp;color=0,0,0&amp;vpa=30&amp;vtp=1&amp;bbb=1"/>
              <p:cNvSpPr>
                <a:spLocks noRot="1" noChangeAspect="1" noMove="1" noResize="1" noEditPoints="1" noAdjustHandles="1" noChangeArrowheads="1" noChangeShapeType="1" noTextEdit="1"/>
              </p:cNvSpPr>
              <p:nvPr/>
            </p:nvSpPr>
            <p:spPr>
              <a:xfrm>
                <a:off x="1722501" y="2805303"/>
                <a:ext cx="4695825" cy="303784"/>
              </a:xfrm>
              <a:prstGeom prst="rect">
                <a:avLst/>
              </a:prstGeom>
              <a:blipFill rotWithShape="1">
                <a:blip r:embed="rId4"/>
                <a:stretch>
                  <a:fillRect l="-8" t="-3930" r="8" b="-4348"/>
                </a:stretch>
              </a:blipFill>
            </p:spPr>
            <p:txBody>
              <a:bodyPr/>
              <a:lstStyle/>
              <a:p>
                <a:r>
                  <a:rPr lang="zh-CN" altLang="en-US">
                    <a:noFill/>
                  </a:rPr>
                  <a:t> </a:t>
                </a:r>
              </a:p>
            </p:txBody>
          </p:sp>
        </mc:Fallback>
      </mc:AlternateContent>
      <p:sp>
        <p:nvSpPr>
          <p:cNvPr id="7" name="QB_5_AN.84_1#641328264.blank?pid=165e8656c&amp;color=0,0,0&amp;vpa=31&amp;vtp=1&amp;bbb=1"/>
          <p:cNvSpPr/>
          <p:nvPr/>
        </p:nvSpPr>
        <p:spPr>
          <a:xfrm>
            <a:off x="3017901" y="317055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5_AN.85_1#641328264.blank?pid=165e8656c&amp;color=0,0,0&amp;vpa=32&amp;vtp=1&amp;bbb=1&amp;hb=1"/>
              <p:cNvSpPr/>
              <p:nvPr/>
            </p:nvSpPr>
            <p:spPr>
              <a:xfrm>
                <a:off x="722377" y="3170555"/>
                <a:ext cx="10749631" cy="865759"/>
              </a:xfrm>
              <a:prstGeom prst="rect">
                <a:avLst/>
              </a:prstGeom>
              <a:noFill/>
            </p:spPr>
            <p:txBody>
              <a:bodyPr wrap="none" lIns="0" tIns="0" rIns="0" bIns="0" rtlCol="0" anchor="t"/>
              <a:lstStyle/>
              <a:p>
                <a:pPr latinLnBrk="1">
                  <a:lnSpc>
                    <a:spcPts val="3565"/>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𝐒𝐓</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能够快速产酸而迅速降低</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𝐁𝐋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创造适宜的生长环境，而</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𝐁𝐋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𝐒𝐓</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提供生长因子或抑制有害菌生长</a:t>
                </a:r>
                <a:endParaRPr lang="en-US" altLang="zh-CN" sz="100" dirty="0">
                  <a:solidFill>
                    <a:srgbClr val="00B050"/>
                  </a:solidFill>
                </a:endParaRPr>
              </a:p>
            </p:txBody>
          </p:sp>
        </mc:Choice>
        <mc:Fallback>
          <p:sp>
            <p:nvSpPr>
              <p:cNvPr id="8" name="QB_5_AN.85_1#641328264.blank?pid=165e8656c&amp;color=0,0,0&amp;vpa=32&amp;vtp=1&amp;bbb=1&amp;hb=1"/>
              <p:cNvSpPr>
                <a:spLocks noRot="1" noChangeAspect="1" noMove="1" noResize="1" noEditPoints="1" noAdjustHandles="1" noChangeArrowheads="1" noChangeShapeType="1" noTextEdit="1"/>
              </p:cNvSpPr>
              <p:nvPr/>
            </p:nvSpPr>
            <p:spPr>
              <a:xfrm>
                <a:off x="722377" y="3170555"/>
                <a:ext cx="10749631" cy="865759"/>
              </a:xfrm>
              <a:prstGeom prst="rect">
                <a:avLst/>
              </a:prstGeom>
              <a:blipFill rotWithShape="1">
                <a:blip r:embed="rId5"/>
                <a:stretch>
                  <a:fillRect l="-4" r="-129" b="-459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5_AS.86_1#641328264?vop=1&amp;pid=165e8656c&amp;color=0,0,0&amp;vtp=1&amp;bbb=1&amp;hb=1"/>
              <p:cNvSpPr/>
              <p:nvPr/>
            </p:nvSpPr>
            <p:spPr>
              <a:xfrm>
                <a:off x="722376" y="4053205"/>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三组实验在发酵终点</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都降低的细胞学原理是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无氧呼吸产生乳酸，导致</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b可知，复合发酵组内两种菌的数目均高于单菌发酵组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，故复合发酵时两种菌株的生长相互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，结合图a分析具体机制可能是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能够快速产酸而迅速降低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创造适宜的生长环境，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提供生长因子或抑制有害菌生长。</a:t>
                </a:r>
                <a:endParaRPr lang="en-US" altLang="zh-CN" sz="2200" dirty="0">
                  <a:solidFill>
                    <a:srgbClr val="000000"/>
                  </a:solidFill>
                </a:endParaRPr>
              </a:p>
            </p:txBody>
          </p:sp>
        </mc:Choice>
        <mc:Fallback>
          <p:sp>
            <p:nvSpPr>
              <p:cNvPr id="9" name="QB_5_AS.86_1#641328264?vop=1&amp;pid=165e8656c&amp;color=0,0,0&amp;vtp=1&amp;bbb=1&amp;hb=1"/>
              <p:cNvSpPr>
                <a:spLocks noRot="1" noChangeAspect="1" noMove="1" noResize="1" noEditPoints="1" noAdjustHandles="1" noChangeArrowheads="1" noChangeShapeType="1" noTextEdit="1"/>
              </p:cNvSpPr>
              <p:nvPr/>
            </p:nvSpPr>
            <p:spPr>
              <a:xfrm>
                <a:off x="722376" y="4053205"/>
                <a:ext cx="10753344" cy="1783334"/>
              </a:xfrm>
              <a:prstGeom prst="rect">
                <a:avLst/>
              </a:prstGeom>
              <a:blipFill rotWithShape="1">
                <a:blip r:embed="rId6"/>
                <a:stretch>
                  <a:fillRect l="-4" r="-449"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2" end="2"/>
                                            </p:txEl>
                                          </p:spTgt>
                                        </p:tgtEl>
                                        <p:attrNameLst>
                                          <p:attrName>style.visibility</p:attrName>
                                        </p:attrNameLst>
                                      </p:cBhvr>
                                      <p:to>
                                        <p:strVal val="visible"/>
                                      </p:to>
                                    </p:set>
                                    <p:animEffect transition="in" filter="fade">
                                      <p:cBhvr>
                                        <p:cTn id="62" dur="500"/>
                                        <p:tgtEl>
                                          <p:spTgt spid="9">
                                            <p:txEl>
                                              <p:pRg st="2" end="2"/>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
                                            <p:txEl>
                                              <p:pRg st="3" end="3"/>
                                            </p:txEl>
                                          </p:spTgt>
                                        </p:tgtEl>
                                        <p:attrNameLst>
                                          <p:attrName>style.visibility</p:attrName>
                                        </p:attrNameLst>
                                      </p:cBhvr>
                                      <p:to>
                                        <p:strVal val="visible"/>
                                      </p:to>
                                    </p:set>
                                    <p:animEffect transition="in" filter="fade">
                                      <p:cBhvr>
                                        <p:cTn id="65"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P spid="9"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87_1#468a3a0c5?pid=165e8656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（3）研究表明，发酵产品的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在一段时间后仍会出现一定程度的下降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，出现这种变化的原因是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，这对于发酵乳的保存和食用的启示是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87_1#468a3a0c5?pid=165e8656c&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B_5_AN.88_1#468a3a0c5.blank?pid=165e8656c&amp;color=0,0,0&amp;vpa=33&amp;vtp=1&amp;bbb=1"/>
          <p:cNvSpPr/>
          <p:nvPr/>
        </p:nvSpPr>
        <p:spPr>
          <a:xfrm>
            <a:off x="731901" y="1391100"/>
            <a:ext cx="5772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发酵产品中存在有活性的益生菌</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，可继续进行发酵</a:t>
            </a:r>
            <a:endParaRPr lang="en-US" altLang="zh-CN" sz="2000" dirty="0"/>
          </a:p>
        </p:txBody>
      </p:sp>
      <p:sp>
        <p:nvSpPr>
          <p:cNvPr id="4" name="QB_5_AN.89_1#468a3a0c5.blank?pid=165e8656c&amp;color=0,0,0&amp;vpa=34&amp;vtp=1&amp;bbb=1"/>
          <p:cNvSpPr/>
          <p:nvPr/>
        </p:nvSpPr>
        <p:spPr>
          <a:xfrm>
            <a:off x="731901" y="1829250"/>
            <a:ext cx="4756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发酵乳应在低温下保存并在保质期内食用</a:t>
            </a:r>
            <a:endParaRPr lang="en-US" altLang="zh-CN" sz="2000" dirty="0"/>
          </a:p>
        </p:txBody>
      </p:sp>
      <mc:AlternateContent xmlns:mc="http://schemas.openxmlformats.org/markup-compatibility/2006">
        <mc:Choice xmlns:a14="http://schemas.microsoft.com/office/drawing/2010/main" Requires="a14">
          <p:sp>
            <p:nvSpPr>
              <p:cNvPr id="5" name="QB_5_AS.90_1#468a3a0c5?vop=1&amp;pid=165e8656c&amp;color=0,0,0&amp;vtp=1&amp;bbb=1&amp;hb=1"/>
              <p:cNvSpPr/>
              <p:nvPr/>
            </p:nvSpPr>
            <p:spPr>
              <a:xfrm>
                <a:off x="722376" y="2281878"/>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发酵产品的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在一段时间后仍会出现一定程度的下降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，出现这种变化的原因是发酵产品中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存在有活性的益生菌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，可继续进行发酵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，这对于发酵乳的保存和食用的启示是发酵乳应在低温下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保存并在保质期内食用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5_AS.90_1#468a3a0c5?vop=1&amp;pid=165e8656c&amp;color=0,0,0&amp;vtp=1&amp;bbb=1&amp;hb=1"/>
              <p:cNvSpPr>
                <a:spLocks noRot="1" noChangeAspect="1" noMove="1" noResize="1" noEditPoints="1" noAdjustHandles="1" noChangeArrowheads="1" noChangeShapeType="1" noTextEdit="1"/>
              </p:cNvSpPr>
              <p:nvPr/>
            </p:nvSpPr>
            <p:spPr>
              <a:xfrm>
                <a:off x="722376" y="2281878"/>
                <a:ext cx="10753344" cy="1326134"/>
              </a:xfrm>
              <a:prstGeom prst="rect">
                <a:avLst/>
              </a:prstGeom>
              <a:blipFill rotWithShape="1">
                <a:blip r:embed="rId2"/>
                <a:stretch>
                  <a:fillRect l="-4" t="-24" r="-402"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5b4be5b40?vop=1&amp;pid=02e722c35&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发酵是利用微生物的代谢活动获得所需产物的过程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，微生物的代谢方式并不局限于无氧呼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，有些发酵过程中微生物进行有氧呼吸，例如醋酸发酵所利用的醋酸菌是好氧菌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，进行有氧呼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，A错误；传统发酵利用的是天然菌种，菌种差异（不同的菌种发酵特性不同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，产生的代谢物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种类和含量有别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）、不明杂菌（杂菌会与发酵菌种竞争营养物质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，还可能产生不利于发酵食品品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质的物质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）等因素的存在，往往会造成传统发酵食品的品质不一，B正确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；不同发酵产品所用原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料可能相同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，例如，同样以葡萄糖为原料，在有氧条件下可进行醋酸发酵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，在无氧条件下可进行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，C错误；传统发酵技术通常是利用原料中天然存在的微生物进行发酵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，一般不需要人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为严格控制发酵条件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，如家庭制作泡菜等，D错误。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1_1#c40eb914f?pid=3bd2434b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[吉林松原2024高二期末]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《中馈录》中记载：“泡盐菜法，定要覆水坛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。此坛有一外沿如暖帽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，四周内可盛水；坛口上覆一盖，浸于水中，使空气不得入内，则所泡之菜不得坏矣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。泡菜之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，用花椒和盐煮沸，加烧酒少许</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如有霉花，加烧酒少许</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2_1#c40eb914f.bracket?pid=3bd2434bf&amp;color=0,0,0&amp;vpa=35&amp;vtp=1"/>
          <p:cNvSpPr/>
          <p:nvPr/>
        </p:nvSpPr>
        <p:spPr>
          <a:xfrm>
            <a:off x="1081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91_2#c40eb914f.choices?pid=3bd2434bf&amp;color=0,0,0&amp;vtp=1&amp;bbb=1"/>
          <p:cNvSpPr/>
          <p:nvPr/>
        </p:nvSpPr>
        <p:spPr>
          <a:xfrm>
            <a:off x="722376" y="23340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A.“坛口上覆一盖，浸于水中”有利于保持坛内的无氧环境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.“泡菜之水，用花椒和盐煮沸”的目的之一是消毒杀菌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.泡菜制作过程用到的乳酸菌属于厌氧菌，发酵会产生乳酸</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.坛盖边沿水槽有气泡冒出是乳酸菌大量繁殖所致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3_1#c40eb914f?vop=1&amp;pid=3bd2434b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“坛口上覆一盖，浸于水中”的目的是阻止空气进入坛内，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有利于保持坛内的无氧环境，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正确；“泡菜之水，用花椒和盐煮沸”的目的包括改善泡菜味道，减少水中的溶氧量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，消毒杀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菌以防止杂菌污染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，B正确；泡菜的制作离不开乳酸菌，乳酸菌的代谢类型是异养厌氧型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，乳酸菌无氧呼吸会产生乳酸，C正确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；坛盖边沿有气泡冒出是因为有其他菌种细胞代谢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活动产生气体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，乳酸菌进行无氧呼吸，不产生气体，D错误。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507a9c853?pid=02e722c35&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利用传统发酵技术制作的食品有腐乳、馒头等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507a9c853.bracket?pid=02e722c35&amp;color=0,0,0&amp;vpa=2&amp;vtp=1"/>
          <p:cNvSpPr/>
          <p:nvPr/>
        </p:nvSpPr>
        <p:spPr>
          <a:xfrm>
            <a:off x="909701" y="1407415"/>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_2#507a9c853.choices?pid=02e722c35&amp;color=0,0,0&amp;vtp=1&amp;bbb=1"/>
          <p:cNvSpPr/>
          <p:nvPr/>
        </p:nvSpPr>
        <p:spPr>
          <a:xfrm>
            <a:off x="722376" y="187464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A.豆腐经毛霉等发酵后有机物种类增加，蛋白质含量减少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.传统发酵以混合菌种的固体发酵和半固体发酵为主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.家庭制作馒头时采用老面发酵，属于传统发酵技术</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.传统发酵技术都是直接利用原料中天然存在的微生物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507a9c853?vop=1&amp;pid=02e722c3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豆腐经毛霉等发酵后，豆腐中的蛋白质被分解成小分子的肽和氨基酸，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使有机物种类增加，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蛋白质含量减少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，A正确；传统发酵以混合菌种的固体发酵和半固体发酵为主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，通常是家庭式或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作坊式的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，B正确；传统发酵技术可直接利用原材料中天然存在的微生物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，或利用前一次发酵保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存下来的发酵物中的微生物进行发酵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，如家庭制作馒头时采用老面（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前一次发酵保存下来的面团）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，老面中存在酵母菌，属于传统发酵技术，C正确，D错误。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9fe223a5a?pid=3d035e2d4&amp;color=0,0,0&amp;vtp=1&amp;bt=1&amp;bbb=1"/>
          <p:cNvSpPr/>
          <p:nvPr/>
        </p:nvSpPr>
        <p:spPr>
          <a:xfrm>
            <a:off x="722376" y="969264"/>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[江西新九校协作体2025高二联考]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下列关于酸菜制作的叙述，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9fe223a5a.bracket?pid=3d035e2d4&amp;color=0,0,0&amp;vpa=3&amp;vtp=1&amp;bbb=1"/>
          <p:cNvSpPr/>
          <p:nvPr/>
        </p:nvSpPr>
        <p:spPr>
          <a:xfrm>
            <a:off x="10417239" y="969264"/>
            <a:ext cx="7302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p:sp>
        <p:nvSpPr>
          <p:cNvPr id="4" name="QC_5_BD.7_2#9fe223a5a.choices?pid=3d035e2d4&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A.制作酸菜时要选择新鲜的白菜，且在发酵前需要对白菜进行灭菌处理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.盐水在注入酸菜坛前要煮沸，目的是杀灭杂菌和除去部分溶解氧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.食盐用量对酸菜的口感和亚硝酸盐的含量都有一定影响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.容器中乳酸含量的变化趋势与亚硝酸盐含量的变化趋势不完全相同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9fe223a5a?vop=1&amp;pid=3d035e2d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发酵前不能对白菜进行灭菌处理，否则会杀死白菜表面的乳酸菌而无法发酵，A错误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沸所用盐水的目的是杀灭杂菌和除去部分溶解氧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；在发酵过程中影响亚硝酸盐含量的因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素有温度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、食盐用量和腌制时间等，食盐用量会影响发酵进程，对酸菜口感、口味造成影响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以食盐的用量不仅影响酸菜的口感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，还会影响其中亚硝酸盐的含量，C正确；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酸菜发酵过程中，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乳酸含量的变化趋势是先增加后维持相对稳定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，而亚硝酸盐含量先增加后减少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，二者的变化趋势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并不完全相同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81d6c7b53?pid=3d035e2d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酸笋是螺蛳粉的灵魂，腌制酸笋最好在春季。当竹子出笋后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，长到一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定高度时便可砍下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，剥去笋壳，切成块或是切成笋丝、笋片，放于陶罐中，清水过面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，撒上适量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，置于阴凉处一个月左右，酸味即出，便可随食随取。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81d6c7b53.bracket?pid=3d035e2d4&amp;color=0,0,0&amp;vpa=4&amp;vtp=1"/>
          <p:cNvSpPr/>
          <p:nvPr/>
        </p:nvSpPr>
        <p:spPr>
          <a:xfrm>
            <a:off x="1005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0_2#81d6c7b53.choices?pid=3d035e2d4&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A.制作酸笋所需主要菌种的代谢类型是异养厌氧型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.“清水过面”可以创造无氧环境，减少杂菌污染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.在制作酸笋时若加入上一批次的发酵液可加快发酵进程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.酸笋腌制过程中可以加入抗生素来抑制杂菌生长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9332</Words>
  <Application>WPS 演示</Application>
  <PresentationFormat>宽屏</PresentationFormat>
  <Paragraphs>450</Paragraphs>
  <Slides>42</Slides>
  <Notes>42</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42</vt:i4>
      </vt:variant>
    </vt:vector>
  </HeadingPairs>
  <TitlesOfParts>
    <vt:vector size="6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Cambria Math</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2025-10-21T12:28:00Z</dcterms:created>
  <dcterms:modified xsi:type="dcterms:W3CDTF">2025-10-23T05:40:33Z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07BD4231658F4279824FC6E37F484410_12</vt:lpwstr>
  </property>
  <property fmtid="{D5CDD505-2E9C-101B-9397-08002B2CF9AE}" pid="3" name="KSOProductBuildVer">
    <vt:lpwstr>2052-12.1.0.23125</vt:lpwstr>
  </property>
</Properties>
</file>